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4" r:id="rId2"/>
    <p:sldId id="302" r:id="rId3"/>
    <p:sldId id="379" r:id="rId4"/>
    <p:sldId id="381" r:id="rId5"/>
    <p:sldId id="382" r:id="rId6"/>
    <p:sldId id="383" r:id="rId7"/>
    <p:sldId id="437" r:id="rId8"/>
    <p:sldId id="680" r:id="rId9"/>
    <p:sldId id="681" r:id="rId10"/>
    <p:sldId id="688" r:id="rId11"/>
    <p:sldId id="692" r:id="rId12"/>
    <p:sldId id="684" r:id="rId13"/>
    <p:sldId id="689" r:id="rId14"/>
    <p:sldId id="685" r:id="rId15"/>
    <p:sldId id="686" r:id="rId16"/>
    <p:sldId id="669" r:id="rId17"/>
    <p:sldId id="691" r:id="rId18"/>
    <p:sldId id="690" r:id="rId19"/>
    <p:sldId id="676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PUser" initials="E" lastIdx="6" clrIdx="0">
    <p:extLst>
      <p:ext uri="{19B8F6BF-5375-455C-9EA6-DF929625EA0E}">
        <p15:presenceInfo xmlns:p15="http://schemas.microsoft.com/office/powerpoint/2012/main" userId="EP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05DAA"/>
    <a:srgbClr val="B81020"/>
    <a:srgbClr val="BE84C6"/>
    <a:srgbClr val="592C5F"/>
    <a:srgbClr val="F97F9F"/>
    <a:srgbClr val="B50938"/>
    <a:srgbClr val="C1E2A8"/>
    <a:srgbClr val="5E9732"/>
    <a:srgbClr val="93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9A6FB-0C3D-442B-8720-06C8DC4FC91A}" v="4" dt="2024-08-26T13:09:06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671" autoAdjust="0"/>
  </p:normalViewPr>
  <p:slideViewPr>
    <p:cSldViewPr snapToGrid="0">
      <p:cViewPr varScale="1">
        <p:scale>
          <a:sx n="91" d="100"/>
          <a:sy n="91" d="100"/>
        </p:scale>
        <p:origin x="129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9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, Xiaojuan (CDC/GHC/DGHT) (CTR)" userId="daf845ba-7092-4db9-a867-3c2319cde358" providerId="ADAL" clId="{5149A6FB-0C3D-442B-8720-06C8DC4FC91A}"/>
    <pc:docChg chg="undo custSel addSld delSld modSld">
      <pc:chgData name="Tan, Xiaojuan (CDC/GHC/DGHT) (CTR)" userId="daf845ba-7092-4db9-a867-3c2319cde358" providerId="ADAL" clId="{5149A6FB-0C3D-442B-8720-06C8DC4FC91A}" dt="2024-08-26T13:26:11.883" v="1903" actId="20577"/>
      <pc:docMkLst>
        <pc:docMk/>
      </pc:docMkLst>
      <pc:sldChg chg="modSp mod delCm modNotesTx">
        <pc:chgData name="Tan, Xiaojuan (CDC/GHC/DGHT) (CTR)" userId="daf845ba-7092-4db9-a867-3c2319cde358" providerId="ADAL" clId="{5149A6FB-0C3D-442B-8720-06C8DC4FC91A}" dt="2024-08-26T13:11:47.784" v="1547" actId="20577"/>
        <pc:sldMkLst>
          <pc:docMk/>
          <pc:sldMk cId="160155439" sldId="304"/>
        </pc:sldMkLst>
        <pc:spChg chg="mod">
          <ac:chgData name="Tan, Xiaojuan (CDC/GHC/DGHT) (CTR)" userId="daf845ba-7092-4db9-a867-3c2319cde358" providerId="ADAL" clId="{5149A6FB-0C3D-442B-8720-06C8DC4FC91A}" dt="2024-08-26T10:48:57.605" v="50" actId="20577"/>
          <ac:spMkLst>
            <pc:docMk/>
            <pc:sldMk cId="160155439" sldId="304"/>
            <ac:spMk id="2" creationId="{00000000-0000-0000-0000-000000000000}"/>
          </ac:spMkLst>
        </pc:spChg>
      </pc:sldChg>
      <pc:sldChg chg="modNotesTx">
        <pc:chgData name="Tan, Xiaojuan (CDC/GHC/DGHT) (CTR)" userId="daf845ba-7092-4db9-a867-3c2319cde358" providerId="ADAL" clId="{5149A6FB-0C3D-442B-8720-06C8DC4FC91A}" dt="2024-08-26T13:14:32.790" v="1587" actId="5793"/>
        <pc:sldMkLst>
          <pc:docMk/>
          <pc:sldMk cId="2869722473" sldId="379"/>
        </pc:sldMkLst>
      </pc:sldChg>
      <pc:sldChg chg="modSp mod delCm modNotesTx">
        <pc:chgData name="Tan, Xiaojuan (CDC/GHC/DGHT) (CTR)" userId="daf845ba-7092-4db9-a867-3c2319cde358" providerId="ADAL" clId="{5149A6FB-0C3D-442B-8720-06C8DC4FC91A}" dt="2024-08-26T13:18:31.015" v="1778" actId="6549"/>
        <pc:sldMkLst>
          <pc:docMk/>
          <pc:sldMk cId="741579564" sldId="381"/>
        </pc:sldMkLst>
        <pc:spChg chg="mod">
          <ac:chgData name="Tan, Xiaojuan (CDC/GHC/DGHT) (CTR)" userId="daf845ba-7092-4db9-a867-3c2319cde358" providerId="ADAL" clId="{5149A6FB-0C3D-442B-8720-06C8DC4FC91A}" dt="2024-08-26T11:31:54.686" v="187" actId="20577"/>
          <ac:spMkLst>
            <pc:docMk/>
            <pc:sldMk cId="741579564" sldId="381"/>
            <ac:spMk id="5" creationId="{00000000-0000-0000-0000-000000000000}"/>
          </ac:spMkLst>
        </pc:spChg>
        <pc:spChg chg="mod">
          <ac:chgData name="Tan, Xiaojuan (CDC/GHC/DGHT) (CTR)" userId="daf845ba-7092-4db9-a867-3c2319cde358" providerId="ADAL" clId="{5149A6FB-0C3D-442B-8720-06C8DC4FC91A}" dt="2024-08-26T11:32:27.445" v="189" actId="20577"/>
          <ac:spMkLst>
            <pc:docMk/>
            <pc:sldMk cId="741579564" sldId="381"/>
            <ac:spMk id="6" creationId="{00000000-0000-0000-0000-000000000000}"/>
          </ac:spMkLst>
        </pc:spChg>
      </pc:sldChg>
      <pc:sldChg chg="modNotesTx">
        <pc:chgData name="Tan, Xiaojuan (CDC/GHC/DGHT) (CTR)" userId="daf845ba-7092-4db9-a867-3c2319cde358" providerId="ADAL" clId="{5149A6FB-0C3D-442B-8720-06C8DC4FC91A}" dt="2024-08-26T13:19:21.018" v="1779"/>
        <pc:sldMkLst>
          <pc:docMk/>
          <pc:sldMk cId="1643932233" sldId="382"/>
        </pc:sldMkLst>
      </pc:sldChg>
      <pc:sldChg chg="add del">
        <pc:chgData name="Tan, Xiaojuan (CDC/GHC/DGHT) (CTR)" userId="daf845ba-7092-4db9-a867-3c2319cde358" providerId="ADAL" clId="{5149A6FB-0C3D-442B-8720-06C8DC4FC91A}" dt="2024-08-26T10:53:56.254" v="54" actId="2696"/>
        <pc:sldMkLst>
          <pc:docMk/>
          <pc:sldMk cId="290933562" sldId="550"/>
        </pc:sldMkLst>
      </pc:sldChg>
      <pc:sldChg chg="modNotesTx">
        <pc:chgData name="Tan, Xiaojuan (CDC/GHC/DGHT) (CTR)" userId="daf845ba-7092-4db9-a867-3c2319cde358" providerId="ADAL" clId="{5149A6FB-0C3D-442B-8720-06C8DC4FC91A}" dt="2024-08-26T13:23:01.403" v="1782"/>
        <pc:sldMkLst>
          <pc:docMk/>
          <pc:sldMk cId="2636677742" sldId="669"/>
        </pc:sldMkLst>
      </pc:sldChg>
      <pc:sldChg chg="modSp delCm">
        <pc:chgData name="Tan, Xiaojuan (CDC/GHC/DGHT) (CTR)" userId="daf845ba-7092-4db9-a867-3c2319cde358" providerId="ADAL" clId="{5149A6FB-0C3D-442B-8720-06C8DC4FC91A}" dt="2024-08-26T11:24:44.593" v="164" actId="1592"/>
        <pc:sldMkLst>
          <pc:docMk/>
          <pc:sldMk cId="2472573560" sldId="676"/>
        </pc:sldMkLst>
        <pc:spChg chg="mod">
          <ac:chgData name="Tan, Xiaojuan (CDC/GHC/DGHT) (CTR)" userId="daf845ba-7092-4db9-a867-3c2319cde358" providerId="ADAL" clId="{5149A6FB-0C3D-442B-8720-06C8DC4FC91A}" dt="2024-08-26T10:50:39.103" v="51" actId="20578"/>
          <ac:spMkLst>
            <pc:docMk/>
            <pc:sldMk cId="2472573560" sldId="676"/>
            <ac:spMk id="7" creationId="{F1CC4660-E323-ED73-480D-3C152771BF0A}"/>
          </ac:spMkLst>
        </pc:spChg>
      </pc:sldChg>
      <pc:sldChg chg="modNotesTx">
        <pc:chgData name="Tan, Xiaojuan (CDC/GHC/DGHT) (CTR)" userId="daf845ba-7092-4db9-a867-3c2319cde358" providerId="ADAL" clId="{5149A6FB-0C3D-442B-8720-06C8DC4FC91A}" dt="2024-08-26T13:21:01.934" v="1780"/>
        <pc:sldMkLst>
          <pc:docMk/>
          <pc:sldMk cId="267866080" sldId="681"/>
        </pc:sldMkLst>
      </pc:sldChg>
      <pc:sldChg chg="del">
        <pc:chgData name="Tan, Xiaojuan (CDC/GHC/DGHT) (CTR)" userId="daf845ba-7092-4db9-a867-3c2319cde358" providerId="ADAL" clId="{5149A6FB-0C3D-442B-8720-06C8DC4FC91A}" dt="2024-08-26T11:36:17.547" v="191" actId="2696"/>
        <pc:sldMkLst>
          <pc:docMk/>
          <pc:sldMk cId="2745287969" sldId="687"/>
        </pc:sldMkLst>
      </pc:sldChg>
      <pc:sldChg chg="delCm">
        <pc:chgData name="Tan, Xiaojuan (CDC/GHC/DGHT) (CTR)" userId="daf845ba-7092-4db9-a867-3c2319cde358" providerId="ADAL" clId="{5149A6FB-0C3D-442B-8720-06C8DC4FC91A}" dt="2024-08-26T11:37:25.671" v="194" actId="1592"/>
        <pc:sldMkLst>
          <pc:docMk/>
          <pc:sldMk cId="1969156126" sldId="689"/>
        </pc:sldMkLst>
      </pc:sldChg>
      <pc:sldChg chg="modSp mod delCm modNotesTx">
        <pc:chgData name="Tan, Xiaojuan (CDC/GHC/DGHT) (CTR)" userId="daf845ba-7092-4db9-a867-3c2319cde358" providerId="ADAL" clId="{5149A6FB-0C3D-442B-8720-06C8DC4FC91A}" dt="2024-08-26T13:26:11.883" v="1903" actId="20577"/>
        <pc:sldMkLst>
          <pc:docMk/>
          <pc:sldMk cId="1374646823" sldId="690"/>
        </pc:sldMkLst>
        <pc:spChg chg="mod">
          <ac:chgData name="Tan, Xiaojuan (CDC/GHC/DGHT) (CTR)" userId="daf845ba-7092-4db9-a867-3c2319cde358" providerId="ADAL" clId="{5149A6FB-0C3D-442B-8720-06C8DC4FC91A}" dt="2024-08-26T13:26:11.883" v="1903" actId="20577"/>
          <ac:spMkLst>
            <pc:docMk/>
            <pc:sldMk cId="1374646823" sldId="690"/>
            <ac:spMk id="5" creationId="{00000000-0000-0000-0000-000000000000}"/>
          </ac:spMkLst>
        </pc:spChg>
      </pc:sldChg>
      <pc:sldChg chg="modNotesTx">
        <pc:chgData name="Tan, Xiaojuan (CDC/GHC/DGHT) (CTR)" userId="daf845ba-7092-4db9-a867-3c2319cde358" providerId="ADAL" clId="{5149A6FB-0C3D-442B-8720-06C8DC4FC91A}" dt="2024-08-26T13:06:10.363" v="1432" actId="6549"/>
        <pc:sldMkLst>
          <pc:docMk/>
          <pc:sldMk cId="478900825" sldId="691"/>
        </pc:sldMkLst>
      </pc:sldChg>
      <pc:sldChg chg="modSp new del mod">
        <pc:chgData name="Tan, Xiaojuan (CDC/GHC/DGHT) (CTR)" userId="daf845ba-7092-4db9-a867-3c2319cde358" providerId="ADAL" clId="{5149A6FB-0C3D-442B-8720-06C8DC4FC91A}" dt="2024-08-26T11:23:32.093" v="163" actId="2696"/>
        <pc:sldMkLst>
          <pc:docMk/>
          <pc:sldMk cId="1440256768" sldId="692"/>
        </pc:sldMkLst>
        <pc:spChg chg="mod">
          <ac:chgData name="Tan, Xiaojuan (CDC/GHC/DGHT) (CTR)" userId="daf845ba-7092-4db9-a867-3c2319cde358" providerId="ADAL" clId="{5149A6FB-0C3D-442B-8720-06C8DC4FC91A}" dt="2024-08-26T11:09:53.089" v="76" actId="20577"/>
          <ac:spMkLst>
            <pc:docMk/>
            <pc:sldMk cId="1440256768" sldId="692"/>
            <ac:spMk id="2" creationId="{BEACD48C-48C9-0867-04AE-370EC439740F}"/>
          </ac:spMkLst>
        </pc:spChg>
        <pc:spChg chg="mod">
          <ac:chgData name="Tan, Xiaojuan (CDC/GHC/DGHT) (CTR)" userId="daf845ba-7092-4db9-a867-3c2319cde358" providerId="ADAL" clId="{5149A6FB-0C3D-442B-8720-06C8DC4FC91A}" dt="2024-08-26T11:18:04.168" v="162" actId="20577"/>
          <ac:spMkLst>
            <pc:docMk/>
            <pc:sldMk cId="1440256768" sldId="692"/>
            <ac:spMk id="5" creationId="{9BF7E992-84BB-73B8-89E7-7099B2503EE5}"/>
          </ac:spMkLst>
        </pc:spChg>
      </pc:sldChg>
      <pc:sldChg chg="add modNotesTx">
        <pc:chgData name="Tan, Xiaojuan (CDC/GHC/DGHT) (CTR)" userId="daf845ba-7092-4db9-a867-3c2319cde358" providerId="ADAL" clId="{5149A6FB-0C3D-442B-8720-06C8DC4FC91A}" dt="2024-08-26T13:21:58.653" v="1781"/>
        <pc:sldMkLst>
          <pc:docMk/>
          <pc:sldMk cId="3245158949" sldId="692"/>
        </pc:sldMkLst>
      </pc:sldChg>
    </pc:docChg>
  </pc:docChgLst>
  <pc:docChgLst>
    <pc:chgData name="Xiaojuan Tan" userId="daf845ba-7092-4db9-a867-3c2319cde358" providerId="ADAL" clId="{81EEE56C-5540-4EA7-8184-87F0230B042B}"/>
    <pc:docChg chg="custSel modSld">
      <pc:chgData name="Xiaojuan Tan" userId="daf845ba-7092-4db9-a867-3c2319cde358" providerId="ADAL" clId="{81EEE56C-5540-4EA7-8184-87F0230B042B}" dt="2024-06-01T23:07:50.642" v="25" actId="368"/>
      <pc:docMkLst>
        <pc:docMk/>
      </pc:docMkLst>
      <pc:sldChg chg="modNotes">
        <pc:chgData name="Xiaojuan Tan" userId="daf845ba-7092-4db9-a867-3c2319cde358" providerId="ADAL" clId="{81EEE56C-5540-4EA7-8184-87F0230B042B}" dt="2024-06-01T23:07:50.564" v="1" actId="368"/>
        <pc:sldMkLst>
          <pc:docMk/>
          <pc:sldMk cId="160155439" sldId="304"/>
        </pc:sldMkLst>
      </pc:sldChg>
      <pc:sldChg chg="modNotes">
        <pc:chgData name="Xiaojuan Tan" userId="daf845ba-7092-4db9-a867-3c2319cde358" providerId="ADAL" clId="{81EEE56C-5540-4EA7-8184-87F0230B042B}" dt="2024-06-01T23:07:50.580" v="3" actId="368"/>
        <pc:sldMkLst>
          <pc:docMk/>
          <pc:sldMk cId="2869722473" sldId="379"/>
        </pc:sldMkLst>
      </pc:sldChg>
      <pc:sldChg chg="modNotes">
        <pc:chgData name="Xiaojuan Tan" userId="daf845ba-7092-4db9-a867-3c2319cde358" providerId="ADAL" clId="{81EEE56C-5540-4EA7-8184-87F0230B042B}" dt="2024-06-01T23:07:50.580" v="5" actId="368"/>
        <pc:sldMkLst>
          <pc:docMk/>
          <pc:sldMk cId="741579564" sldId="381"/>
        </pc:sldMkLst>
      </pc:sldChg>
      <pc:sldChg chg="modNotes">
        <pc:chgData name="Xiaojuan Tan" userId="daf845ba-7092-4db9-a867-3c2319cde358" providerId="ADAL" clId="{81EEE56C-5540-4EA7-8184-87F0230B042B}" dt="2024-06-01T23:07:50.595" v="7" actId="368"/>
        <pc:sldMkLst>
          <pc:docMk/>
          <pc:sldMk cId="1643932233" sldId="382"/>
        </pc:sldMkLst>
      </pc:sldChg>
      <pc:sldChg chg="modNotes">
        <pc:chgData name="Xiaojuan Tan" userId="daf845ba-7092-4db9-a867-3c2319cde358" providerId="ADAL" clId="{81EEE56C-5540-4EA7-8184-87F0230B042B}" dt="2024-06-01T23:07:50.595" v="9" actId="368"/>
        <pc:sldMkLst>
          <pc:docMk/>
          <pc:sldMk cId="391948923" sldId="437"/>
        </pc:sldMkLst>
      </pc:sldChg>
      <pc:sldChg chg="modNotes">
        <pc:chgData name="Xiaojuan Tan" userId="daf845ba-7092-4db9-a867-3c2319cde358" providerId="ADAL" clId="{81EEE56C-5540-4EA7-8184-87F0230B042B}" dt="2024-06-01T23:07:50.627" v="21" actId="368"/>
        <pc:sldMkLst>
          <pc:docMk/>
          <pc:sldMk cId="290933562" sldId="550"/>
        </pc:sldMkLst>
      </pc:sldChg>
      <pc:sldChg chg="modNotes">
        <pc:chgData name="Xiaojuan Tan" userId="daf845ba-7092-4db9-a867-3c2319cde358" providerId="ADAL" clId="{81EEE56C-5540-4EA7-8184-87F0230B042B}" dt="2024-06-01T23:07:50.627" v="19" actId="368"/>
        <pc:sldMkLst>
          <pc:docMk/>
          <pc:sldMk cId="2636677742" sldId="669"/>
        </pc:sldMkLst>
      </pc:sldChg>
      <pc:sldChg chg="modNotes">
        <pc:chgData name="Xiaojuan Tan" userId="daf845ba-7092-4db9-a867-3c2319cde358" providerId="ADAL" clId="{81EEE56C-5540-4EA7-8184-87F0230B042B}" dt="2024-06-01T23:07:50.642" v="25" actId="368"/>
        <pc:sldMkLst>
          <pc:docMk/>
          <pc:sldMk cId="2472573560" sldId="676"/>
        </pc:sldMkLst>
      </pc:sldChg>
      <pc:sldChg chg="modNotes">
        <pc:chgData name="Xiaojuan Tan" userId="daf845ba-7092-4db9-a867-3c2319cde358" providerId="ADAL" clId="{81EEE56C-5540-4EA7-8184-87F0230B042B}" dt="2024-06-01T23:07:50.595" v="11" actId="368"/>
        <pc:sldMkLst>
          <pc:docMk/>
          <pc:sldMk cId="267866080" sldId="681"/>
        </pc:sldMkLst>
      </pc:sldChg>
      <pc:sldChg chg="modNotes">
        <pc:chgData name="Xiaojuan Tan" userId="daf845ba-7092-4db9-a867-3c2319cde358" providerId="ADAL" clId="{81EEE56C-5540-4EA7-8184-87F0230B042B}" dt="2024-06-01T23:07:50.627" v="17" actId="368"/>
        <pc:sldMkLst>
          <pc:docMk/>
          <pc:sldMk cId="1501156307" sldId="685"/>
        </pc:sldMkLst>
      </pc:sldChg>
      <pc:sldChg chg="modNotes">
        <pc:chgData name="Xiaojuan Tan" userId="daf845ba-7092-4db9-a867-3c2319cde358" providerId="ADAL" clId="{81EEE56C-5540-4EA7-8184-87F0230B042B}" dt="2024-06-01T23:07:50.611" v="15" actId="368"/>
        <pc:sldMkLst>
          <pc:docMk/>
          <pc:sldMk cId="2745287969" sldId="687"/>
        </pc:sldMkLst>
      </pc:sldChg>
      <pc:sldChg chg="modNotes">
        <pc:chgData name="Xiaojuan Tan" userId="daf845ba-7092-4db9-a867-3c2319cde358" providerId="ADAL" clId="{81EEE56C-5540-4EA7-8184-87F0230B042B}" dt="2024-06-01T23:07:50.611" v="13" actId="368"/>
        <pc:sldMkLst>
          <pc:docMk/>
          <pc:sldMk cId="2679265262" sldId="688"/>
        </pc:sldMkLst>
      </pc:sldChg>
      <pc:sldChg chg="modNotes">
        <pc:chgData name="Xiaojuan Tan" userId="daf845ba-7092-4db9-a867-3c2319cde358" providerId="ADAL" clId="{81EEE56C-5540-4EA7-8184-87F0230B042B}" dt="2024-06-01T23:07:50.642" v="23" actId="368"/>
        <pc:sldMkLst>
          <pc:docMk/>
          <pc:sldMk cId="478900825" sldId="691"/>
        </pc:sldMkLst>
      </pc:sldChg>
    </pc:docChg>
  </pc:docChgLst>
  <pc:docChgLst>
    <pc:chgData name="Xiaojuan Tan" userId="daf845ba-7092-4db9-a867-3c2319cde358" providerId="ADAL" clId="{659E26D4-EFFC-4512-9B28-81B63DD817C7}"/>
    <pc:docChg chg="modSld">
      <pc:chgData name="Xiaojuan Tan" userId="daf845ba-7092-4db9-a867-3c2319cde358" providerId="ADAL" clId="{659E26D4-EFFC-4512-9B28-81B63DD817C7}" dt="2024-06-01T23:27:02.925" v="16" actId="1035"/>
      <pc:docMkLst>
        <pc:docMk/>
      </pc:docMkLst>
      <pc:sldChg chg="modSp mod">
        <pc:chgData name="Xiaojuan Tan" userId="daf845ba-7092-4db9-a867-3c2319cde358" providerId="ADAL" clId="{659E26D4-EFFC-4512-9B28-81B63DD817C7}" dt="2024-06-01T23:27:02.925" v="16" actId="1035"/>
        <pc:sldMkLst>
          <pc:docMk/>
          <pc:sldMk cId="1969156126" sldId="689"/>
        </pc:sldMkLst>
        <pc:picChg chg="mod">
          <ac:chgData name="Xiaojuan Tan" userId="daf845ba-7092-4db9-a867-3c2319cde358" providerId="ADAL" clId="{659E26D4-EFFC-4512-9B28-81B63DD817C7}" dt="2024-06-01T23:27:02.925" v="16" actId="1035"/>
          <ac:picMkLst>
            <pc:docMk/>
            <pc:sldMk cId="1969156126" sldId="689"/>
            <ac:picMk id="13" creationId="{E8A2968D-A7ED-87EB-CCB1-1747F06AA84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38FEC-4E77-4E79-A523-8F48C10A15DD}" type="doc">
      <dgm:prSet loTypeId="urn:microsoft.com/office/officeart/2005/8/layout/vList5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E4C7761-0A0D-4314-9373-5910951ECD68}">
      <dgm:prSet phldrT="[Text]" custT="1"/>
      <dgm:spPr>
        <a:xfrm>
          <a:off x="0" y="2102"/>
          <a:ext cx="3558592" cy="1387979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3200" b="1">
              <a:latin typeface="+mj-lt"/>
            </a:rPr>
            <a:t>Scaling up Standardized HTS Register</a:t>
          </a:r>
          <a:endParaRPr lang="en-US" sz="3200" b="1" dirty="0">
            <a:latin typeface="Calibri Light" panose="020F0302020204030204"/>
            <a:ea typeface="+mn-ea"/>
            <a:cs typeface="+mn-cs"/>
          </a:endParaRPr>
        </a:p>
      </dgm:t>
    </dgm:pt>
    <dgm:pt modelId="{895F3B57-E5DA-46B5-B005-17CC445B2240}" type="parTrans" cxnId="{08185EAD-307D-4F42-B934-316509CFEFBF}">
      <dgm:prSet/>
      <dgm:spPr/>
      <dgm:t>
        <a:bodyPr/>
        <a:lstStyle/>
        <a:p>
          <a:endParaRPr lang="en-US" sz="1400" b="0">
            <a:latin typeface="+mj-lt"/>
          </a:endParaRPr>
        </a:p>
      </dgm:t>
    </dgm:pt>
    <dgm:pt modelId="{6761FF38-5261-495F-8F9B-928C8078EA25}" type="sibTrans" cxnId="{08185EAD-307D-4F42-B934-316509CFEFBF}">
      <dgm:prSet/>
      <dgm:spPr/>
      <dgm:t>
        <a:bodyPr/>
        <a:lstStyle/>
        <a:p>
          <a:endParaRPr lang="en-US" sz="1200" b="0">
            <a:latin typeface="+mj-lt"/>
          </a:endParaRPr>
        </a:p>
      </dgm:t>
    </dgm:pt>
    <dgm:pt modelId="{891B1997-EF16-415E-A913-B83DBFD6DF4C}">
      <dgm:prSet phldrT="[Text]" custT="1"/>
      <dgm:spPr>
        <a:xfrm>
          <a:off x="0" y="1459481"/>
          <a:ext cx="3558592" cy="1387979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3200" b="1">
              <a:latin typeface="+mj-lt"/>
            </a:rPr>
            <a:t>Lot testing &amp; post market surveillance</a:t>
          </a:r>
          <a:endParaRPr lang="en-US" sz="3200" b="1" dirty="0">
            <a:latin typeface="Calibri Light" panose="020F0302020204030204"/>
            <a:ea typeface="+mn-ea"/>
            <a:cs typeface="+mn-cs"/>
          </a:endParaRPr>
        </a:p>
      </dgm:t>
    </dgm:pt>
    <dgm:pt modelId="{CAFF1532-C1C6-4119-8614-D46DEA61E7FA}" type="parTrans" cxnId="{33327A5C-B4C2-4330-937F-A136848DDE20}">
      <dgm:prSet/>
      <dgm:spPr/>
      <dgm:t>
        <a:bodyPr/>
        <a:lstStyle/>
        <a:p>
          <a:endParaRPr lang="en-US" sz="1400" b="0">
            <a:latin typeface="+mj-lt"/>
          </a:endParaRPr>
        </a:p>
      </dgm:t>
    </dgm:pt>
    <dgm:pt modelId="{AD2AA768-36F4-4E62-9CEA-BDCC0F98A94B}" type="sibTrans" cxnId="{33327A5C-B4C2-4330-937F-A136848DDE20}">
      <dgm:prSet/>
      <dgm:spPr/>
      <dgm:t>
        <a:bodyPr/>
        <a:lstStyle/>
        <a:p>
          <a:endParaRPr lang="en-US" sz="1200" b="0">
            <a:latin typeface="+mj-lt"/>
          </a:endParaRPr>
        </a:p>
      </dgm:t>
    </dgm:pt>
    <dgm:pt modelId="{A841D8A1-3732-41BF-B9AE-D13A297DC94F}">
      <dgm:prSet phldrT="[Text]" custT="1"/>
      <dgm:spPr>
        <a:xfrm rot="5400000">
          <a:off x="6166593" y="-1009722"/>
          <a:ext cx="1110383" cy="6326386"/>
        </a:xfrm>
        <a:prstGeom prst="round2SameRect">
          <a:avLst/>
        </a:prstGeom>
      </dgm:spPr>
      <dgm:t>
        <a:bodyPr/>
        <a:lstStyle/>
        <a:p>
          <a:r>
            <a:rPr lang="en-US" sz="2400" b="0" dirty="0">
              <a:latin typeface="+mj-lt"/>
            </a:rPr>
            <a:t>Strengthen national capacity to implement verification of new lot &amp; post market surveillance</a:t>
          </a:r>
          <a:endParaRPr lang="en-US" sz="2400" b="0" dirty="0">
            <a:latin typeface="Calibri Light" panose="020F0302020204030204"/>
            <a:ea typeface="+mn-ea"/>
            <a:cs typeface="+mn-cs"/>
          </a:endParaRPr>
        </a:p>
      </dgm:t>
    </dgm:pt>
    <dgm:pt modelId="{756F1A4A-01A1-4D60-941F-BB7FFFA018A8}" type="parTrans" cxnId="{BA2C73A1-0515-41E5-A506-8A829C223246}">
      <dgm:prSet/>
      <dgm:spPr/>
      <dgm:t>
        <a:bodyPr/>
        <a:lstStyle/>
        <a:p>
          <a:endParaRPr lang="en-US" sz="1400" b="0">
            <a:latin typeface="+mj-lt"/>
          </a:endParaRPr>
        </a:p>
      </dgm:t>
    </dgm:pt>
    <dgm:pt modelId="{9CA13999-D2E5-42B2-B2D7-69995B1A4949}" type="sibTrans" cxnId="{BA2C73A1-0515-41E5-A506-8A829C223246}">
      <dgm:prSet/>
      <dgm:spPr/>
      <dgm:t>
        <a:bodyPr/>
        <a:lstStyle/>
        <a:p>
          <a:endParaRPr lang="en-US" sz="1200" b="0">
            <a:latin typeface="+mj-lt"/>
          </a:endParaRPr>
        </a:p>
      </dgm:t>
    </dgm:pt>
    <dgm:pt modelId="{7701F853-DBF5-4A71-A225-A6B2CFAEA5CA}">
      <dgm:prSet phldrT="[Text]" custT="1"/>
      <dgm:spPr>
        <a:xfrm rot="5400000">
          <a:off x="6166593" y="-2467100"/>
          <a:ext cx="1110383" cy="6326386"/>
        </a:xfrm>
        <a:prstGeom prst="round2SameRect">
          <a:avLst/>
        </a:prstGeom>
      </dgm:spPr>
      <dgm:t>
        <a:bodyPr/>
        <a:lstStyle/>
        <a:p>
          <a:pPr>
            <a:buChar char="•"/>
          </a:pPr>
          <a:r>
            <a:rPr lang="en-US" sz="2400" b="0">
              <a:latin typeface="+mj-lt"/>
            </a:rPr>
            <a:t>Increase uptake of standardized HIV testing register</a:t>
          </a:r>
          <a:endParaRPr lang="en-US" sz="2400" b="0" dirty="0">
            <a:latin typeface="Calibri Light" panose="020F0302020204030204"/>
            <a:ea typeface="+mn-ea"/>
            <a:cs typeface="+mn-cs"/>
          </a:endParaRPr>
        </a:p>
      </dgm:t>
    </dgm:pt>
    <dgm:pt modelId="{D1174451-EC19-4BAA-8C26-55EBD8EE99A4}" type="parTrans" cxnId="{839D3D69-C153-4940-B3F2-15DF41EFBD5D}">
      <dgm:prSet/>
      <dgm:spPr/>
      <dgm:t>
        <a:bodyPr/>
        <a:lstStyle/>
        <a:p>
          <a:endParaRPr lang="en-US" sz="1200"/>
        </a:p>
      </dgm:t>
    </dgm:pt>
    <dgm:pt modelId="{68625E09-C93F-448A-BAAF-D1E05EFE5E73}" type="sibTrans" cxnId="{839D3D69-C153-4940-B3F2-15DF41EFBD5D}">
      <dgm:prSet/>
      <dgm:spPr/>
      <dgm:t>
        <a:bodyPr/>
        <a:lstStyle/>
        <a:p>
          <a:endParaRPr lang="en-US" sz="1200"/>
        </a:p>
      </dgm:t>
    </dgm:pt>
    <dgm:pt modelId="{53757F72-FB0A-2E4A-B052-C489815CB46F}">
      <dgm:prSet custT="1"/>
      <dgm:spPr/>
      <dgm:t>
        <a:bodyPr/>
        <a:lstStyle/>
        <a:p>
          <a:pPr>
            <a:buChar char="•"/>
          </a:pPr>
          <a:r>
            <a:rPr lang="en-US" sz="2400" b="0">
              <a:latin typeface="+mj-lt"/>
            </a:rPr>
            <a:t>Analyze register data regularly for corrective actions</a:t>
          </a:r>
          <a:endParaRPr lang="en-US" sz="1800" b="0" dirty="0">
            <a:latin typeface="+mj-lt"/>
          </a:endParaRPr>
        </a:p>
      </dgm:t>
    </dgm:pt>
    <dgm:pt modelId="{2B89EC12-8840-D54B-84ED-DDCABA9FDC53}" type="parTrans" cxnId="{6AE47862-DBDC-424C-A05A-196EBE4B5269}">
      <dgm:prSet/>
      <dgm:spPr/>
      <dgm:t>
        <a:bodyPr/>
        <a:lstStyle/>
        <a:p>
          <a:endParaRPr lang="en-US" sz="1200"/>
        </a:p>
      </dgm:t>
    </dgm:pt>
    <dgm:pt modelId="{F715BEBD-6346-6A48-B408-78BF9CC20327}" type="sibTrans" cxnId="{6AE47862-DBDC-424C-A05A-196EBE4B5269}">
      <dgm:prSet/>
      <dgm:spPr/>
      <dgm:t>
        <a:bodyPr/>
        <a:lstStyle/>
        <a:p>
          <a:endParaRPr lang="en-US" sz="1200"/>
        </a:p>
      </dgm:t>
    </dgm:pt>
    <dgm:pt modelId="{B19A42FC-64F8-41D0-A5F6-4B3E892D7691}" type="pres">
      <dgm:prSet presAssocID="{48238FEC-4E77-4E79-A523-8F48C10A15DD}" presName="Name0" presStyleCnt="0">
        <dgm:presLayoutVars>
          <dgm:dir/>
          <dgm:animLvl val="lvl"/>
          <dgm:resizeHandles val="exact"/>
        </dgm:presLayoutVars>
      </dgm:prSet>
      <dgm:spPr/>
    </dgm:pt>
    <dgm:pt modelId="{4FA179EC-A684-461E-9F4C-FDB8BD15E054}" type="pres">
      <dgm:prSet presAssocID="{FE4C7761-0A0D-4314-9373-5910951ECD68}" presName="linNode" presStyleCnt="0"/>
      <dgm:spPr/>
    </dgm:pt>
    <dgm:pt modelId="{8E7D468C-293B-4561-AC56-FB042B0BB04C}" type="pres">
      <dgm:prSet presAssocID="{FE4C7761-0A0D-4314-9373-5910951ECD68}" presName="parentText" presStyleLbl="node1" presStyleIdx="0" presStyleCnt="2" custScaleX="88741">
        <dgm:presLayoutVars>
          <dgm:chMax val="1"/>
          <dgm:bulletEnabled val="1"/>
        </dgm:presLayoutVars>
      </dgm:prSet>
      <dgm:spPr/>
    </dgm:pt>
    <dgm:pt modelId="{162720C7-C6B4-464E-9D32-BC7EC488D639}" type="pres">
      <dgm:prSet presAssocID="{FE4C7761-0A0D-4314-9373-5910951ECD68}" presName="descendantText" presStyleLbl="alignAccFollowNode1" presStyleIdx="0" presStyleCnt="2">
        <dgm:presLayoutVars>
          <dgm:bulletEnabled val="1"/>
        </dgm:presLayoutVars>
      </dgm:prSet>
      <dgm:spPr/>
    </dgm:pt>
    <dgm:pt modelId="{E7345DC8-DC2C-4D40-9612-816DBB299741}" type="pres">
      <dgm:prSet presAssocID="{6761FF38-5261-495F-8F9B-928C8078EA25}" presName="sp" presStyleCnt="0"/>
      <dgm:spPr/>
    </dgm:pt>
    <dgm:pt modelId="{71F8D85B-976E-4A86-AB62-9877F76F92D5}" type="pres">
      <dgm:prSet presAssocID="{891B1997-EF16-415E-A913-B83DBFD6DF4C}" presName="linNode" presStyleCnt="0"/>
      <dgm:spPr/>
    </dgm:pt>
    <dgm:pt modelId="{945AF7DD-2779-44FF-94AD-AA9994E24F6F}" type="pres">
      <dgm:prSet presAssocID="{891B1997-EF16-415E-A913-B83DBFD6DF4C}" presName="parentText" presStyleLbl="node1" presStyleIdx="1" presStyleCnt="2" custScaleX="88198">
        <dgm:presLayoutVars>
          <dgm:chMax val="1"/>
          <dgm:bulletEnabled val="1"/>
        </dgm:presLayoutVars>
      </dgm:prSet>
      <dgm:spPr/>
    </dgm:pt>
    <dgm:pt modelId="{08293E2D-37CC-44E8-9CEA-939F0521B176}" type="pres">
      <dgm:prSet presAssocID="{891B1997-EF16-415E-A913-B83DBFD6DF4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77E0C04-1436-46B1-8EF3-4ED7719FD791}" type="presOf" srcId="{A841D8A1-3732-41BF-B9AE-D13A297DC94F}" destId="{08293E2D-37CC-44E8-9CEA-939F0521B176}" srcOrd="0" destOrd="0" presId="urn:microsoft.com/office/officeart/2005/8/layout/vList5"/>
    <dgm:cxn modelId="{7B1E5C0C-E11C-4AE8-9B66-2FAAD3915C9E}" type="presOf" srcId="{7701F853-DBF5-4A71-A225-A6B2CFAEA5CA}" destId="{162720C7-C6B4-464E-9D32-BC7EC488D639}" srcOrd="0" destOrd="0" presId="urn:microsoft.com/office/officeart/2005/8/layout/vList5"/>
    <dgm:cxn modelId="{3967B62D-9B1F-480E-88E6-3A1C7FF6A34B}" type="presOf" srcId="{891B1997-EF16-415E-A913-B83DBFD6DF4C}" destId="{945AF7DD-2779-44FF-94AD-AA9994E24F6F}" srcOrd="0" destOrd="0" presId="urn:microsoft.com/office/officeart/2005/8/layout/vList5"/>
    <dgm:cxn modelId="{A03BC832-DEC0-4819-8374-88E94FD12DC7}" type="presOf" srcId="{FE4C7761-0A0D-4314-9373-5910951ECD68}" destId="{8E7D468C-293B-4561-AC56-FB042B0BB04C}" srcOrd="0" destOrd="0" presId="urn:microsoft.com/office/officeart/2005/8/layout/vList5"/>
    <dgm:cxn modelId="{33327A5C-B4C2-4330-937F-A136848DDE20}" srcId="{48238FEC-4E77-4E79-A523-8F48C10A15DD}" destId="{891B1997-EF16-415E-A913-B83DBFD6DF4C}" srcOrd="1" destOrd="0" parTransId="{CAFF1532-C1C6-4119-8614-D46DEA61E7FA}" sibTransId="{AD2AA768-36F4-4E62-9CEA-BDCC0F98A94B}"/>
    <dgm:cxn modelId="{6AE47862-DBDC-424C-A05A-196EBE4B5269}" srcId="{FE4C7761-0A0D-4314-9373-5910951ECD68}" destId="{53757F72-FB0A-2E4A-B052-C489815CB46F}" srcOrd="1" destOrd="0" parTransId="{2B89EC12-8840-D54B-84ED-DDCABA9FDC53}" sibTransId="{F715BEBD-6346-6A48-B408-78BF9CC20327}"/>
    <dgm:cxn modelId="{839D3D69-C153-4940-B3F2-15DF41EFBD5D}" srcId="{FE4C7761-0A0D-4314-9373-5910951ECD68}" destId="{7701F853-DBF5-4A71-A225-A6B2CFAEA5CA}" srcOrd="0" destOrd="0" parTransId="{D1174451-EC19-4BAA-8C26-55EBD8EE99A4}" sibTransId="{68625E09-C93F-448A-BAAF-D1E05EFE5E73}"/>
    <dgm:cxn modelId="{1DA1D773-5E4B-BA4F-969A-FAB30FFF9D5A}" type="presOf" srcId="{53757F72-FB0A-2E4A-B052-C489815CB46F}" destId="{162720C7-C6B4-464E-9D32-BC7EC488D639}" srcOrd="0" destOrd="1" presId="urn:microsoft.com/office/officeart/2005/8/layout/vList5"/>
    <dgm:cxn modelId="{7545CB83-DF75-4A87-9852-C0C1F8A4C2B9}" type="presOf" srcId="{48238FEC-4E77-4E79-A523-8F48C10A15DD}" destId="{B19A42FC-64F8-41D0-A5F6-4B3E892D7691}" srcOrd="0" destOrd="0" presId="urn:microsoft.com/office/officeart/2005/8/layout/vList5"/>
    <dgm:cxn modelId="{BA2C73A1-0515-41E5-A506-8A829C223246}" srcId="{891B1997-EF16-415E-A913-B83DBFD6DF4C}" destId="{A841D8A1-3732-41BF-B9AE-D13A297DC94F}" srcOrd="0" destOrd="0" parTransId="{756F1A4A-01A1-4D60-941F-BB7FFFA018A8}" sibTransId="{9CA13999-D2E5-42B2-B2D7-69995B1A4949}"/>
    <dgm:cxn modelId="{08185EAD-307D-4F42-B934-316509CFEFBF}" srcId="{48238FEC-4E77-4E79-A523-8F48C10A15DD}" destId="{FE4C7761-0A0D-4314-9373-5910951ECD68}" srcOrd="0" destOrd="0" parTransId="{895F3B57-E5DA-46B5-B005-17CC445B2240}" sibTransId="{6761FF38-5261-495F-8F9B-928C8078EA25}"/>
    <dgm:cxn modelId="{70BA989E-14F2-4F68-AA70-CD2B3BEECE47}" type="presParOf" srcId="{B19A42FC-64F8-41D0-A5F6-4B3E892D7691}" destId="{4FA179EC-A684-461E-9F4C-FDB8BD15E054}" srcOrd="0" destOrd="0" presId="urn:microsoft.com/office/officeart/2005/8/layout/vList5"/>
    <dgm:cxn modelId="{B9AF7BFF-8984-4BAB-B0FC-543AC64D864F}" type="presParOf" srcId="{4FA179EC-A684-461E-9F4C-FDB8BD15E054}" destId="{8E7D468C-293B-4561-AC56-FB042B0BB04C}" srcOrd="0" destOrd="0" presId="urn:microsoft.com/office/officeart/2005/8/layout/vList5"/>
    <dgm:cxn modelId="{40C3C642-DD85-463A-A401-0350BF231352}" type="presParOf" srcId="{4FA179EC-A684-461E-9F4C-FDB8BD15E054}" destId="{162720C7-C6B4-464E-9D32-BC7EC488D639}" srcOrd="1" destOrd="0" presId="urn:microsoft.com/office/officeart/2005/8/layout/vList5"/>
    <dgm:cxn modelId="{E37F1C77-193F-40E8-BFBE-FD9546304D2F}" type="presParOf" srcId="{B19A42FC-64F8-41D0-A5F6-4B3E892D7691}" destId="{E7345DC8-DC2C-4D40-9612-816DBB299741}" srcOrd="1" destOrd="0" presId="urn:microsoft.com/office/officeart/2005/8/layout/vList5"/>
    <dgm:cxn modelId="{7BBA2A38-94F1-4349-B32D-4C8A8161B7B9}" type="presParOf" srcId="{B19A42FC-64F8-41D0-A5F6-4B3E892D7691}" destId="{71F8D85B-976E-4A86-AB62-9877F76F92D5}" srcOrd="2" destOrd="0" presId="urn:microsoft.com/office/officeart/2005/8/layout/vList5"/>
    <dgm:cxn modelId="{E6AA3A13-730D-48DD-BE43-8A9C52ACAD5C}" type="presParOf" srcId="{71F8D85B-976E-4A86-AB62-9877F76F92D5}" destId="{945AF7DD-2779-44FF-94AD-AA9994E24F6F}" srcOrd="0" destOrd="0" presId="urn:microsoft.com/office/officeart/2005/8/layout/vList5"/>
    <dgm:cxn modelId="{6F77B264-34D3-4AC1-AD4B-D1D84D4E5C65}" type="presParOf" srcId="{71F8D85B-976E-4A86-AB62-9877F76F92D5}" destId="{08293E2D-37CC-44E8-9CEA-939F0521B1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C454B-2EE1-4A52-B65F-00E64D5F6AE0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FF9912-58D1-4845-9DDE-42161D213115}">
      <dgm:prSet phldrT="[Text]" custT="1"/>
      <dgm:spPr>
        <a:solidFill>
          <a:srgbClr val="CC2700"/>
        </a:solidFill>
      </dgm:spPr>
      <dgm:t>
        <a:bodyPr/>
        <a:lstStyle/>
        <a:p>
          <a:r>
            <a:rPr lang="en-US" sz="2000" b="0" dirty="0">
              <a:latin typeface="+mj-lt"/>
              <a:cs typeface="Andalus" panose="02020603050405020304" pitchFamily="18" charset="-78"/>
            </a:rPr>
            <a:t>1. Is intended to be catalytic</a:t>
          </a:r>
        </a:p>
      </dgm:t>
    </dgm:pt>
    <dgm:pt modelId="{E63C0670-95F2-4715-9AEC-093E3CE36733}" type="parTrans" cxnId="{247B31D6-3B56-48E4-AECA-B6EB4046A884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CA90CC7C-03C5-4FBA-A355-26C37718EF0A}" type="sibTrans" cxnId="{247B31D6-3B56-48E4-AECA-B6EB4046A884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BD1BB839-9899-4C82-B990-9D1C1E6570CC}">
      <dgm:prSet phldrT="[Text]" custT="1"/>
      <dgm:spPr>
        <a:solidFill>
          <a:srgbClr val="5B8F22"/>
        </a:solidFill>
      </dgm:spPr>
      <dgm:t>
        <a:bodyPr/>
        <a:lstStyle/>
        <a:p>
          <a:r>
            <a:rPr lang="en-US" sz="2000" b="0" dirty="0">
              <a:latin typeface="+mj-lt"/>
              <a:cs typeface="Andalus" panose="02020603050405020304" pitchFamily="18" charset="-78"/>
            </a:rPr>
            <a:t>2. Establish baseline coverage of QA</a:t>
          </a:r>
        </a:p>
      </dgm:t>
    </dgm:pt>
    <dgm:pt modelId="{29429412-8C0E-4058-8742-9BCA0CFD939D}" type="parTrans" cxnId="{16E45380-5F32-4A56-8866-8CB178C3A959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5D74CBDC-9006-406F-A7AB-8783E761A57B}" type="sibTrans" cxnId="{16E45380-5F32-4A56-8866-8CB178C3A959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51AA1A5C-A349-4517-B1F8-1DD4EBEE5F0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0" dirty="0">
              <a:latin typeface="+mj-lt"/>
              <a:cs typeface="Andalus" panose="02020603050405020304" pitchFamily="18" charset="-78"/>
            </a:rPr>
            <a:t>3. Improve uptake, coverage &amp; impact of QA</a:t>
          </a:r>
        </a:p>
      </dgm:t>
    </dgm:pt>
    <dgm:pt modelId="{EC45D772-8840-45B9-A7DD-D6BB662B3972}" type="parTrans" cxnId="{DD1AF184-D28B-4CB0-93AC-DF2828E2457E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690FF98F-3F3E-4C64-B50D-F4F7411CCED4}" type="sibTrans" cxnId="{DD1AF184-D28B-4CB0-93AC-DF2828E2457E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5D15DF82-6BDE-48C3-8AA3-B7CC545278AA}">
      <dgm:prSet phldrT="[Text]" custT="1"/>
      <dgm:spPr>
        <a:solidFill>
          <a:srgbClr val="320032"/>
        </a:solidFill>
      </dgm:spPr>
      <dgm:t>
        <a:bodyPr/>
        <a:lstStyle/>
        <a:p>
          <a:r>
            <a:rPr lang="en-US" sz="2000" b="0" dirty="0">
              <a:latin typeface="+mj-lt"/>
              <a:cs typeface="Andalus" panose="02020603050405020304" pitchFamily="18" charset="-78"/>
            </a:rPr>
            <a:t>4. Develop country specific targets</a:t>
          </a:r>
        </a:p>
      </dgm:t>
    </dgm:pt>
    <dgm:pt modelId="{0A315ADF-00F7-476A-99C9-5BBCCDC8D87A}" type="parTrans" cxnId="{D6968B23-10BC-47A3-82D0-E9A19F0714C5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CC1F36E4-43B1-40E0-BE5B-13B2F8C42A67}" type="sibTrans" cxnId="{D6968B23-10BC-47A3-82D0-E9A19F0714C5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9B74DD0D-7DB8-4B0B-8187-3F857746B47C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000" b="0" dirty="0">
              <a:latin typeface="+mj-lt"/>
              <a:cs typeface="Andalus" panose="02020603050405020304" pitchFamily="18" charset="-78"/>
            </a:rPr>
            <a:t>5. Emphasize site visits, monitoring &amp;  recognition</a:t>
          </a:r>
        </a:p>
      </dgm:t>
    </dgm:pt>
    <dgm:pt modelId="{03399854-3681-4F74-A3A7-F3DDAD4562F2}" type="parTrans" cxnId="{D90A89E6-D22E-46D5-A5E9-D4857C6BCF9F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6BE0F1C0-AFA4-41E8-B351-BA98B0B56D30}" type="sibTrans" cxnId="{D90A89E6-D22E-46D5-A5E9-D4857C6BCF9F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329B3882-A9FA-4692-ADAD-674332C241D3}">
      <dgm:prSet phldrT="[Text]" custT="1"/>
      <dgm:spPr>
        <a:solidFill>
          <a:srgbClr val="A80000"/>
        </a:solidFill>
      </dgm:spPr>
      <dgm:t>
        <a:bodyPr/>
        <a:lstStyle/>
        <a:p>
          <a:r>
            <a:rPr lang="en-US" sz="2000" b="0" dirty="0">
              <a:latin typeface="+mj-lt"/>
              <a:cs typeface="Andalus" panose="02020603050405020304" pitchFamily="18" charset="-78"/>
            </a:rPr>
            <a:t>6. Use Innovative Strategies </a:t>
          </a:r>
        </a:p>
      </dgm:t>
    </dgm:pt>
    <dgm:pt modelId="{3E98DA78-B2DD-4369-A6DE-B9718D7D6F00}" type="parTrans" cxnId="{E3DF9ED6-FF33-47EE-9A77-E9A2DA3592A8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46B59129-A2D5-4001-B397-C22AB86CF216}" type="sibTrans" cxnId="{E3DF9ED6-FF33-47EE-9A77-E9A2DA3592A8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30D4032D-BEAF-460C-B7DB-292EA6392E2A}">
      <dgm:prSet custT="1"/>
      <dgm:spPr>
        <a:solidFill>
          <a:srgbClr val="CC6600"/>
        </a:solidFill>
      </dgm:spPr>
      <dgm:t>
        <a:bodyPr/>
        <a:lstStyle/>
        <a:p>
          <a:r>
            <a:rPr lang="en-US" sz="2000" b="0" dirty="0">
              <a:latin typeface="+mj-lt"/>
              <a:cs typeface="Andalus" panose="02020603050405020304" pitchFamily="18" charset="-78"/>
            </a:rPr>
            <a:t>7. Emphasize Quality Assurance Cycle (QAC)</a:t>
          </a:r>
        </a:p>
      </dgm:t>
    </dgm:pt>
    <dgm:pt modelId="{8E8A9D69-B678-4609-87F9-349078CC3EA3}" type="parTrans" cxnId="{934CBFD8-CB9C-47EB-A174-2892EC79843B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E8700D78-323F-40A7-9360-BE02638B10D8}" type="sibTrans" cxnId="{934CBFD8-CB9C-47EB-A174-2892EC79843B}">
      <dgm:prSet/>
      <dgm:spPr/>
      <dgm:t>
        <a:bodyPr/>
        <a:lstStyle/>
        <a:p>
          <a:endParaRPr lang="en-US" sz="2000" b="0">
            <a:latin typeface="+mj-lt"/>
            <a:cs typeface="Andalus" panose="02020603050405020304" pitchFamily="18" charset="-78"/>
          </a:endParaRPr>
        </a:p>
      </dgm:t>
    </dgm:pt>
    <dgm:pt modelId="{AD146726-E156-4BE3-BE50-80BC05AFD50D}" type="pres">
      <dgm:prSet presAssocID="{E5BC454B-2EE1-4A52-B65F-00E64D5F6AE0}" presName="diagram" presStyleCnt="0">
        <dgm:presLayoutVars>
          <dgm:dir/>
          <dgm:resizeHandles val="exact"/>
        </dgm:presLayoutVars>
      </dgm:prSet>
      <dgm:spPr/>
    </dgm:pt>
    <dgm:pt modelId="{6A651325-2C4B-4C80-8160-7B6A9FC9461F}" type="pres">
      <dgm:prSet presAssocID="{69FF9912-58D1-4845-9DDE-42161D213115}" presName="node" presStyleLbl="node1" presStyleIdx="0" presStyleCnt="7">
        <dgm:presLayoutVars>
          <dgm:bulletEnabled val="1"/>
        </dgm:presLayoutVars>
      </dgm:prSet>
      <dgm:spPr/>
    </dgm:pt>
    <dgm:pt modelId="{2A672B43-2D72-4311-B5E4-A2832232ECC6}" type="pres">
      <dgm:prSet presAssocID="{CA90CC7C-03C5-4FBA-A355-26C37718EF0A}" presName="sibTrans" presStyleCnt="0"/>
      <dgm:spPr/>
    </dgm:pt>
    <dgm:pt modelId="{54F0B074-AB80-4E0B-9A81-0AE5221FCBF0}" type="pres">
      <dgm:prSet presAssocID="{BD1BB839-9899-4C82-B990-9D1C1E6570CC}" presName="node" presStyleLbl="node1" presStyleIdx="1" presStyleCnt="7">
        <dgm:presLayoutVars>
          <dgm:bulletEnabled val="1"/>
        </dgm:presLayoutVars>
      </dgm:prSet>
      <dgm:spPr/>
    </dgm:pt>
    <dgm:pt modelId="{81ED2F1F-1F98-44C4-B8C7-215684A8E673}" type="pres">
      <dgm:prSet presAssocID="{5D74CBDC-9006-406F-A7AB-8783E761A57B}" presName="sibTrans" presStyleCnt="0"/>
      <dgm:spPr/>
    </dgm:pt>
    <dgm:pt modelId="{78D53009-F243-4A48-A1DE-64F42BD6ACB1}" type="pres">
      <dgm:prSet presAssocID="{51AA1A5C-A349-4517-B1F8-1DD4EBEE5F09}" presName="node" presStyleLbl="node1" presStyleIdx="2" presStyleCnt="7">
        <dgm:presLayoutVars>
          <dgm:bulletEnabled val="1"/>
        </dgm:presLayoutVars>
      </dgm:prSet>
      <dgm:spPr/>
    </dgm:pt>
    <dgm:pt modelId="{455B748F-3BE9-4A85-9881-0545B5FE22F6}" type="pres">
      <dgm:prSet presAssocID="{690FF98F-3F3E-4C64-B50D-F4F7411CCED4}" presName="sibTrans" presStyleCnt="0"/>
      <dgm:spPr/>
    </dgm:pt>
    <dgm:pt modelId="{3E69083C-1120-49E8-8F69-1BFDEA0A18C4}" type="pres">
      <dgm:prSet presAssocID="{5D15DF82-6BDE-48C3-8AA3-B7CC545278AA}" presName="node" presStyleLbl="node1" presStyleIdx="3" presStyleCnt="7">
        <dgm:presLayoutVars>
          <dgm:bulletEnabled val="1"/>
        </dgm:presLayoutVars>
      </dgm:prSet>
      <dgm:spPr/>
    </dgm:pt>
    <dgm:pt modelId="{789C48D2-C27C-4A4D-AAC0-68407AAC627B}" type="pres">
      <dgm:prSet presAssocID="{CC1F36E4-43B1-40E0-BE5B-13B2F8C42A67}" presName="sibTrans" presStyleCnt="0"/>
      <dgm:spPr/>
    </dgm:pt>
    <dgm:pt modelId="{4369C32A-F370-4B90-8CBE-6626DAA09D6B}" type="pres">
      <dgm:prSet presAssocID="{9B74DD0D-7DB8-4B0B-8187-3F857746B47C}" presName="node" presStyleLbl="node1" presStyleIdx="4" presStyleCnt="7">
        <dgm:presLayoutVars>
          <dgm:bulletEnabled val="1"/>
        </dgm:presLayoutVars>
      </dgm:prSet>
      <dgm:spPr/>
    </dgm:pt>
    <dgm:pt modelId="{64C0A10C-B78C-49C9-92DF-61A51F2E3AC0}" type="pres">
      <dgm:prSet presAssocID="{6BE0F1C0-AFA4-41E8-B351-BA98B0B56D30}" presName="sibTrans" presStyleCnt="0"/>
      <dgm:spPr/>
    </dgm:pt>
    <dgm:pt modelId="{94DBA1B6-C701-44CD-B006-D07925118558}" type="pres">
      <dgm:prSet presAssocID="{329B3882-A9FA-4692-ADAD-674332C241D3}" presName="node" presStyleLbl="node1" presStyleIdx="5" presStyleCnt="7">
        <dgm:presLayoutVars>
          <dgm:bulletEnabled val="1"/>
        </dgm:presLayoutVars>
      </dgm:prSet>
      <dgm:spPr/>
    </dgm:pt>
    <dgm:pt modelId="{04BBC419-6A27-4B00-98C9-31A4F4EB8234}" type="pres">
      <dgm:prSet presAssocID="{46B59129-A2D5-4001-B397-C22AB86CF216}" presName="sibTrans" presStyleCnt="0"/>
      <dgm:spPr/>
    </dgm:pt>
    <dgm:pt modelId="{9B081327-3E53-46C0-8720-1A9B9A43CA98}" type="pres">
      <dgm:prSet presAssocID="{30D4032D-BEAF-460C-B7DB-292EA6392E2A}" presName="node" presStyleLbl="node1" presStyleIdx="6" presStyleCnt="7">
        <dgm:presLayoutVars>
          <dgm:bulletEnabled val="1"/>
        </dgm:presLayoutVars>
      </dgm:prSet>
      <dgm:spPr/>
    </dgm:pt>
  </dgm:ptLst>
  <dgm:cxnLst>
    <dgm:cxn modelId="{189CD504-0319-4641-BC2A-0B86FDFA254B}" type="presOf" srcId="{30D4032D-BEAF-460C-B7DB-292EA6392E2A}" destId="{9B081327-3E53-46C0-8720-1A9B9A43CA98}" srcOrd="0" destOrd="0" presId="urn:microsoft.com/office/officeart/2005/8/layout/default"/>
    <dgm:cxn modelId="{12A42B07-639B-4EE3-91ED-3520E11E1078}" type="presOf" srcId="{51AA1A5C-A349-4517-B1F8-1DD4EBEE5F09}" destId="{78D53009-F243-4A48-A1DE-64F42BD6ACB1}" srcOrd="0" destOrd="0" presId="urn:microsoft.com/office/officeart/2005/8/layout/default"/>
    <dgm:cxn modelId="{14375F07-D213-4C1F-B78E-15DB5C8E4A09}" type="presOf" srcId="{BD1BB839-9899-4C82-B990-9D1C1E6570CC}" destId="{54F0B074-AB80-4E0B-9A81-0AE5221FCBF0}" srcOrd="0" destOrd="0" presId="urn:microsoft.com/office/officeart/2005/8/layout/default"/>
    <dgm:cxn modelId="{D6968B23-10BC-47A3-82D0-E9A19F0714C5}" srcId="{E5BC454B-2EE1-4A52-B65F-00E64D5F6AE0}" destId="{5D15DF82-6BDE-48C3-8AA3-B7CC545278AA}" srcOrd="3" destOrd="0" parTransId="{0A315ADF-00F7-476A-99C9-5BBCCDC8D87A}" sibTransId="{CC1F36E4-43B1-40E0-BE5B-13B2F8C42A67}"/>
    <dgm:cxn modelId="{04FC5656-F7F3-4870-9A8D-B0CB877A6E5A}" type="presOf" srcId="{329B3882-A9FA-4692-ADAD-674332C241D3}" destId="{94DBA1B6-C701-44CD-B006-D07925118558}" srcOrd="0" destOrd="0" presId="urn:microsoft.com/office/officeart/2005/8/layout/default"/>
    <dgm:cxn modelId="{725F065A-2D49-40BF-A799-04718F64BA14}" type="presOf" srcId="{E5BC454B-2EE1-4A52-B65F-00E64D5F6AE0}" destId="{AD146726-E156-4BE3-BE50-80BC05AFD50D}" srcOrd="0" destOrd="0" presId="urn:microsoft.com/office/officeart/2005/8/layout/default"/>
    <dgm:cxn modelId="{16E45380-5F32-4A56-8866-8CB178C3A959}" srcId="{E5BC454B-2EE1-4A52-B65F-00E64D5F6AE0}" destId="{BD1BB839-9899-4C82-B990-9D1C1E6570CC}" srcOrd="1" destOrd="0" parTransId="{29429412-8C0E-4058-8742-9BCA0CFD939D}" sibTransId="{5D74CBDC-9006-406F-A7AB-8783E761A57B}"/>
    <dgm:cxn modelId="{DD1AF184-D28B-4CB0-93AC-DF2828E2457E}" srcId="{E5BC454B-2EE1-4A52-B65F-00E64D5F6AE0}" destId="{51AA1A5C-A349-4517-B1F8-1DD4EBEE5F09}" srcOrd="2" destOrd="0" parTransId="{EC45D772-8840-45B9-A7DD-D6BB662B3972}" sibTransId="{690FF98F-3F3E-4C64-B50D-F4F7411CCED4}"/>
    <dgm:cxn modelId="{064C2992-5234-44BE-B6EE-A79793D8DFD0}" type="presOf" srcId="{9B74DD0D-7DB8-4B0B-8187-3F857746B47C}" destId="{4369C32A-F370-4B90-8CBE-6626DAA09D6B}" srcOrd="0" destOrd="0" presId="urn:microsoft.com/office/officeart/2005/8/layout/default"/>
    <dgm:cxn modelId="{8831B1A9-1AB9-4BC9-94CC-6DE003155865}" type="presOf" srcId="{5D15DF82-6BDE-48C3-8AA3-B7CC545278AA}" destId="{3E69083C-1120-49E8-8F69-1BFDEA0A18C4}" srcOrd="0" destOrd="0" presId="urn:microsoft.com/office/officeart/2005/8/layout/default"/>
    <dgm:cxn modelId="{62AEADC4-59FC-4FCA-A8AE-2E671B9BCA85}" type="presOf" srcId="{69FF9912-58D1-4845-9DDE-42161D213115}" destId="{6A651325-2C4B-4C80-8160-7B6A9FC9461F}" srcOrd="0" destOrd="0" presId="urn:microsoft.com/office/officeart/2005/8/layout/default"/>
    <dgm:cxn modelId="{247B31D6-3B56-48E4-AECA-B6EB4046A884}" srcId="{E5BC454B-2EE1-4A52-B65F-00E64D5F6AE0}" destId="{69FF9912-58D1-4845-9DDE-42161D213115}" srcOrd="0" destOrd="0" parTransId="{E63C0670-95F2-4715-9AEC-093E3CE36733}" sibTransId="{CA90CC7C-03C5-4FBA-A355-26C37718EF0A}"/>
    <dgm:cxn modelId="{E3DF9ED6-FF33-47EE-9A77-E9A2DA3592A8}" srcId="{E5BC454B-2EE1-4A52-B65F-00E64D5F6AE0}" destId="{329B3882-A9FA-4692-ADAD-674332C241D3}" srcOrd="5" destOrd="0" parTransId="{3E98DA78-B2DD-4369-A6DE-B9718D7D6F00}" sibTransId="{46B59129-A2D5-4001-B397-C22AB86CF216}"/>
    <dgm:cxn modelId="{934CBFD8-CB9C-47EB-A174-2892EC79843B}" srcId="{E5BC454B-2EE1-4A52-B65F-00E64D5F6AE0}" destId="{30D4032D-BEAF-460C-B7DB-292EA6392E2A}" srcOrd="6" destOrd="0" parTransId="{8E8A9D69-B678-4609-87F9-349078CC3EA3}" sibTransId="{E8700D78-323F-40A7-9360-BE02638B10D8}"/>
    <dgm:cxn modelId="{D90A89E6-D22E-46D5-A5E9-D4857C6BCF9F}" srcId="{E5BC454B-2EE1-4A52-B65F-00E64D5F6AE0}" destId="{9B74DD0D-7DB8-4B0B-8187-3F857746B47C}" srcOrd="4" destOrd="0" parTransId="{03399854-3681-4F74-A3A7-F3DDAD4562F2}" sibTransId="{6BE0F1C0-AFA4-41E8-B351-BA98B0B56D30}"/>
    <dgm:cxn modelId="{551F06B8-DB88-4F42-B19E-D740D319EF83}" type="presParOf" srcId="{AD146726-E156-4BE3-BE50-80BC05AFD50D}" destId="{6A651325-2C4B-4C80-8160-7B6A9FC9461F}" srcOrd="0" destOrd="0" presId="urn:microsoft.com/office/officeart/2005/8/layout/default"/>
    <dgm:cxn modelId="{F6A3931E-F3F5-40DE-8408-B00D57922D26}" type="presParOf" srcId="{AD146726-E156-4BE3-BE50-80BC05AFD50D}" destId="{2A672B43-2D72-4311-B5E4-A2832232ECC6}" srcOrd="1" destOrd="0" presId="urn:microsoft.com/office/officeart/2005/8/layout/default"/>
    <dgm:cxn modelId="{0EA2643E-9E28-4C2D-9495-AFAE31EEEE1A}" type="presParOf" srcId="{AD146726-E156-4BE3-BE50-80BC05AFD50D}" destId="{54F0B074-AB80-4E0B-9A81-0AE5221FCBF0}" srcOrd="2" destOrd="0" presId="urn:microsoft.com/office/officeart/2005/8/layout/default"/>
    <dgm:cxn modelId="{6FF3615E-1137-4C06-AB38-BB934AC426ED}" type="presParOf" srcId="{AD146726-E156-4BE3-BE50-80BC05AFD50D}" destId="{81ED2F1F-1F98-44C4-B8C7-215684A8E673}" srcOrd="3" destOrd="0" presId="urn:microsoft.com/office/officeart/2005/8/layout/default"/>
    <dgm:cxn modelId="{56F3297F-87A8-48B3-924F-C57014EF6FE3}" type="presParOf" srcId="{AD146726-E156-4BE3-BE50-80BC05AFD50D}" destId="{78D53009-F243-4A48-A1DE-64F42BD6ACB1}" srcOrd="4" destOrd="0" presId="urn:microsoft.com/office/officeart/2005/8/layout/default"/>
    <dgm:cxn modelId="{09507FE0-B3D4-48B2-BF29-E8D73AF37F8C}" type="presParOf" srcId="{AD146726-E156-4BE3-BE50-80BC05AFD50D}" destId="{455B748F-3BE9-4A85-9881-0545B5FE22F6}" srcOrd="5" destOrd="0" presId="urn:microsoft.com/office/officeart/2005/8/layout/default"/>
    <dgm:cxn modelId="{015A05E0-E093-4DC0-AB60-C54CC0D82609}" type="presParOf" srcId="{AD146726-E156-4BE3-BE50-80BC05AFD50D}" destId="{3E69083C-1120-49E8-8F69-1BFDEA0A18C4}" srcOrd="6" destOrd="0" presId="urn:microsoft.com/office/officeart/2005/8/layout/default"/>
    <dgm:cxn modelId="{60EBD1E0-B84C-4948-8C92-CDD0EE73E2EE}" type="presParOf" srcId="{AD146726-E156-4BE3-BE50-80BC05AFD50D}" destId="{789C48D2-C27C-4A4D-AAC0-68407AAC627B}" srcOrd="7" destOrd="0" presId="urn:microsoft.com/office/officeart/2005/8/layout/default"/>
    <dgm:cxn modelId="{928D32F7-8BBD-42C1-A202-CE390FA067A9}" type="presParOf" srcId="{AD146726-E156-4BE3-BE50-80BC05AFD50D}" destId="{4369C32A-F370-4B90-8CBE-6626DAA09D6B}" srcOrd="8" destOrd="0" presId="urn:microsoft.com/office/officeart/2005/8/layout/default"/>
    <dgm:cxn modelId="{44958DC6-C9C8-4792-9DDA-283F6310D32D}" type="presParOf" srcId="{AD146726-E156-4BE3-BE50-80BC05AFD50D}" destId="{64C0A10C-B78C-49C9-92DF-61A51F2E3AC0}" srcOrd="9" destOrd="0" presId="urn:microsoft.com/office/officeart/2005/8/layout/default"/>
    <dgm:cxn modelId="{1636B7DE-8B0A-4522-AE46-B956AC8D698C}" type="presParOf" srcId="{AD146726-E156-4BE3-BE50-80BC05AFD50D}" destId="{94DBA1B6-C701-44CD-B006-D07925118558}" srcOrd="10" destOrd="0" presId="urn:microsoft.com/office/officeart/2005/8/layout/default"/>
    <dgm:cxn modelId="{DD975F2A-AD02-43C5-B6F1-58CD217F8A2E}" type="presParOf" srcId="{AD146726-E156-4BE3-BE50-80BC05AFD50D}" destId="{04BBC419-6A27-4B00-98C9-31A4F4EB8234}" srcOrd="11" destOrd="0" presId="urn:microsoft.com/office/officeart/2005/8/layout/default"/>
    <dgm:cxn modelId="{EB3F1B98-3C2C-4B12-9432-5F0C2DE619CD}" type="presParOf" srcId="{AD146726-E156-4BE3-BE50-80BC05AFD50D}" destId="{9B081327-3E53-46C0-8720-1A9B9A43CA9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720C7-C6B4-464E-9D32-BC7EC488D639}">
      <dsp:nvSpPr>
        <dsp:cNvPr id="0" name=""/>
        <dsp:cNvSpPr/>
      </dsp:nvSpPr>
      <dsp:spPr>
        <a:xfrm rot="5400000">
          <a:off x="7117282" y="-2913055"/>
          <a:ext cx="1409483" cy="758805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>
              <a:latin typeface="+mj-lt"/>
            </a:rPr>
            <a:t>Increase uptake of standardized HIV testing register</a:t>
          </a:r>
          <a:endParaRPr lang="en-US" sz="2400" b="0" kern="1200" dirty="0">
            <a:latin typeface="Calibri Light" panose="020F03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>
              <a:latin typeface="+mj-lt"/>
            </a:rPr>
            <a:t>Analyze register data regularly for corrective actions</a:t>
          </a:r>
          <a:endParaRPr lang="en-US" sz="1800" b="0" kern="1200" dirty="0">
            <a:latin typeface="+mj-lt"/>
          </a:endParaRPr>
        </a:p>
      </dsp:txBody>
      <dsp:txXfrm rot="-5400000">
        <a:off x="4027998" y="245034"/>
        <a:ext cx="7519248" cy="1271873"/>
      </dsp:txXfrm>
    </dsp:sp>
    <dsp:sp modelId="{8E7D468C-293B-4561-AC56-FB042B0BB04C}">
      <dsp:nvSpPr>
        <dsp:cNvPr id="0" name=""/>
        <dsp:cNvSpPr/>
      </dsp:nvSpPr>
      <dsp:spPr>
        <a:xfrm>
          <a:off x="240282" y="44"/>
          <a:ext cx="3787714" cy="17618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+mj-lt"/>
            </a:rPr>
            <a:t>Scaling up Standardized HTS Register</a:t>
          </a:r>
          <a:endParaRPr lang="en-US" sz="3200" b="1" kern="1200" dirty="0">
            <a:latin typeface="Calibri Light" panose="020F0302020204030204"/>
            <a:ea typeface="+mn-ea"/>
            <a:cs typeface="+mn-cs"/>
          </a:endParaRPr>
        </a:p>
      </dsp:txBody>
      <dsp:txXfrm>
        <a:off x="326289" y="86051"/>
        <a:ext cx="3615700" cy="1589840"/>
      </dsp:txXfrm>
    </dsp:sp>
    <dsp:sp modelId="{08293E2D-37CC-44E8-9CEA-939F0521B176}">
      <dsp:nvSpPr>
        <dsp:cNvPr id="0" name=""/>
        <dsp:cNvSpPr/>
      </dsp:nvSpPr>
      <dsp:spPr>
        <a:xfrm rot="5400000">
          <a:off x="7094105" y="-1063108"/>
          <a:ext cx="1409483" cy="758805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+mj-lt"/>
            </a:rPr>
            <a:t>Strengthen national capacity to implement verification of new lot &amp; post market surveillance</a:t>
          </a:r>
          <a:endParaRPr lang="en-US" sz="2400" b="0" kern="1200" dirty="0">
            <a:latin typeface="Calibri Light" panose="020F0302020204030204"/>
            <a:ea typeface="+mn-ea"/>
            <a:cs typeface="+mn-cs"/>
          </a:endParaRPr>
        </a:p>
      </dsp:txBody>
      <dsp:txXfrm rot="-5400000">
        <a:off x="4004821" y="2094981"/>
        <a:ext cx="7519248" cy="1271873"/>
      </dsp:txXfrm>
    </dsp:sp>
    <dsp:sp modelId="{945AF7DD-2779-44FF-94AD-AA9994E24F6F}">
      <dsp:nvSpPr>
        <dsp:cNvPr id="0" name=""/>
        <dsp:cNvSpPr/>
      </dsp:nvSpPr>
      <dsp:spPr>
        <a:xfrm>
          <a:off x="240282" y="1849990"/>
          <a:ext cx="3764537" cy="17618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+mj-lt"/>
            </a:rPr>
            <a:t>Lot testing &amp; post market surveillance</a:t>
          </a:r>
          <a:endParaRPr lang="en-US" sz="3200" b="1" kern="1200" dirty="0">
            <a:latin typeface="Calibri Light" panose="020F0302020204030204"/>
            <a:ea typeface="+mn-ea"/>
            <a:cs typeface="+mn-cs"/>
          </a:endParaRPr>
        </a:p>
      </dsp:txBody>
      <dsp:txXfrm>
        <a:off x="326289" y="1935997"/>
        <a:ext cx="3592523" cy="158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51325-2C4B-4C80-8160-7B6A9FC9461F}">
      <dsp:nvSpPr>
        <dsp:cNvPr id="0" name=""/>
        <dsp:cNvSpPr/>
      </dsp:nvSpPr>
      <dsp:spPr>
        <a:xfrm>
          <a:off x="263604" y="3621"/>
          <a:ext cx="2406997" cy="1444198"/>
        </a:xfrm>
        <a:prstGeom prst="rect">
          <a:avLst/>
        </a:prstGeom>
        <a:solidFill>
          <a:srgbClr val="CC27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  <a:cs typeface="Andalus" panose="02020603050405020304" pitchFamily="18" charset="-78"/>
            </a:rPr>
            <a:t>1. Is intended to be catalytic</a:t>
          </a:r>
        </a:p>
      </dsp:txBody>
      <dsp:txXfrm>
        <a:off x="263604" y="3621"/>
        <a:ext cx="2406997" cy="1444198"/>
      </dsp:txXfrm>
    </dsp:sp>
    <dsp:sp modelId="{54F0B074-AB80-4E0B-9A81-0AE5221FCBF0}">
      <dsp:nvSpPr>
        <dsp:cNvPr id="0" name=""/>
        <dsp:cNvSpPr/>
      </dsp:nvSpPr>
      <dsp:spPr>
        <a:xfrm>
          <a:off x="2911301" y="3621"/>
          <a:ext cx="2406997" cy="1444198"/>
        </a:xfrm>
        <a:prstGeom prst="rect">
          <a:avLst/>
        </a:prstGeom>
        <a:solidFill>
          <a:srgbClr val="5B8F2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  <a:cs typeface="Andalus" panose="02020603050405020304" pitchFamily="18" charset="-78"/>
            </a:rPr>
            <a:t>2. Establish baseline coverage of QA</a:t>
          </a:r>
        </a:p>
      </dsp:txBody>
      <dsp:txXfrm>
        <a:off x="2911301" y="3621"/>
        <a:ext cx="2406997" cy="1444198"/>
      </dsp:txXfrm>
    </dsp:sp>
    <dsp:sp modelId="{78D53009-F243-4A48-A1DE-64F42BD6ACB1}">
      <dsp:nvSpPr>
        <dsp:cNvPr id="0" name=""/>
        <dsp:cNvSpPr/>
      </dsp:nvSpPr>
      <dsp:spPr>
        <a:xfrm>
          <a:off x="5558998" y="3621"/>
          <a:ext cx="2406997" cy="1444198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  <a:cs typeface="Andalus" panose="02020603050405020304" pitchFamily="18" charset="-78"/>
            </a:rPr>
            <a:t>3. Improve uptake, coverage &amp; impact of QA</a:t>
          </a:r>
        </a:p>
      </dsp:txBody>
      <dsp:txXfrm>
        <a:off x="5558998" y="3621"/>
        <a:ext cx="2406997" cy="1444198"/>
      </dsp:txXfrm>
    </dsp:sp>
    <dsp:sp modelId="{3E69083C-1120-49E8-8F69-1BFDEA0A18C4}">
      <dsp:nvSpPr>
        <dsp:cNvPr id="0" name=""/>
        <dsp:cNvSpPr/>
      </dsp:nvSpPr>
      <dsp:spPr>
        <a:xfrm>
          <a:off x="263604" y="1688519"/>
          <a:ext cx="2406997" cy="1444198"/>
        </a:xfrm>
        <a:prstGeom prst="rect">
          <a:avLst/>
        </a:prstGeom>
        <a:solidFill>
          <a:srgbClr val="3200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  <a:cs typeface="Andalus" panose="02020603050405020304" pitchFamily="18" charset="-78"/>
            </a:rPr>
            <a:t>4. Develop country specific targets</a:t>
          </a:r>
        </a:p>
      </dsp:txBody>
      <dsp:txXfrm>
        <a:off x="263604" y="1688519"/>
        <a:ext cx="2406997" cy="1444198"/>
      </dsp:txXfrm>
    </dsp:sp>
    <dsp:sp modelId="{4369C32A-F370-4B90-8CBE-6626DAA09D6B}">
      <dsp:nvSpPr>
        <dsp:cNvPr id="0" name=""/>
        <dsp:cNvSpPr/>
      </dsp:nvSpPr>
      <dsp:spPr>
        <a:xfrm>
          <a:off x="2911301" y="1688519"/>
          <a:ext cx="2406997" cy="1444198"/>
        </a:xfrm>
        <a:prstGeom prst="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  <a:cs typeface="Andalus" panose="02020603050405020304" pitchFamily="18" charset="-78"/>
            </a:rPr>
            <a:t>5. Emphasize site visits, monitoring &amp;  recognition</a:t>
          </a:r>
        </a:p>
      </dsp:txBody>
      <dsp:txXfrm>
        <a:off x="2911301" y="1688519"/>
        <a:ext cx="2406997" cy="1444198"/>
      </dsp:txXfrm>
    </dsp:sp>
    <dsp:sp modelId="{94DBA1B6-C701-44CD-B006-D07925118558}">
      <dsp:nvSpPr>
        <dsp:cNvPr id="0" name=""/>
        <dsp:cNvSpPr/>
      </dsp:nvSpPr>
      <dsp:spPr>
        <a:xfrm>
          <a:off x="5558998" y="1688519"/>
          <a:ext cx="2406997" cy="1444198"/>
        </a:xfrm>
        <a:prstGeom prst="rect">
          <a:avLst/>
        </a:prstGeom>
        <a:solidFill>
          <a:srgbClr val="A8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  <a:cs typeface="Andalus" panose="02020603050405020304" pitchFamily="18" charset="-78"/>
            </a:rPr>
            <a:t>6. Use Innovative Strategies </a:t>
          </a:r>
        </a:p>
      </dsp:txBody>
      <dsp:txXfrm>
        <a:off x="5558998" y="1688519"/>
        <a:ext cx="2406997" cy="1444198"/>
      </dsp:txXfrm>
    </dsp:sp>
    <dsp:sp modelId="{9B081327-3E53-46C0-8720-1A9B9A43CA98}">
      <dsp:nvSpPr>
        <dsp:cNvPr id="0" name=""/>
        <dsp:cNvSpPr/>
      </dsp:nvSpPr>
      <dsp:spPr>
        <a:xfrm>
          <a:off x="2911301" y="3373417"/>
          <a:ext cx="2406997" cy="1444198"/>
        </a:xfrm>
        <a:prstGeom prst="rect">
          <a:avLst/>
        </a:prstGeom>
        <a:solidFill>
          <a:srgbClr val="CC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  <a:cs typeface="Andalus" panose="02020603050405020304" pitchFamily="18" charset="-78"/>
            </a:rPr>
            <a:t>7. Emphasize Quality Assurance Cycle (QAC)</a:t>
          </a:r>
        </a:p>
      </dsp:txBody>
      <dsp:txXfrm>
        <a:off x="2911301" y="3373417"/>
        <a:ext cx="2406997" cy="144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B8673A-04D8-4017-AEA9-AD78F6C54E2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F07426-DA1A-4BDD-881A-58F7329D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61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5BEFCB-7B8B-42EB-837C-1428990C6B6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4EBB1C-6689-4566-BC6A-033D81CB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Serology team has spearheaded the implementation of RTCQI in collaboration with implementing partners funded through central mechanism. I am pleased to present on an overview of </a:t>
            </a:r>
            <a:r>
              <a:rPr lang="en-US" sz="1200" dirty="0"/>
              <a:t>HIV Rapid Test Continuous Quality Improvement (RTCQI) on behalf of the team.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also leverage available distance learning program on RTCQI. Piloted the implementation of ECHO in selected countries.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40EA9-64B2-418D-888B-F35793D3814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25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2014, we have brought the concept of RTCQI to nearly all PEPFAR-supported countries including western hemisphere although implementation level varies across countries. By far, a number of countries has adopted the concept and developed QA national framework. made the big stride from an initiative to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27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Accuracy in HIV diagnostic testing has always been crucial, especially in the era of test and start. </a:t>
            </a:r>
          </a:p>
          <a:p>
            <a:endParaRPr lang="en-US" dirty="0"/>
          </a:p>
          <a:p>
            <a:r>
              <a:rPr lang="en-US" dirty="0"/>
              <a:t>HIV misdiagnosis has been observed and reported over and over by public health scientists on peer-reviewed journals. There were also reports on media regarding lawsuits related to HIV misdiagnosis, including case that made government pay million dollars for a misdiagnosis. Clearly, there is a continuous concern to address on HIV testing quality.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 expansion of HIV rapid tests brought HIV testing to an unprecedented scale. In FY 2023, more than 71 million individuals received HIV testing service through PEPFAR. A 1% misdiagnosis rate means a misdiagnosis of 700+Thousand people.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effort to bring the HIV testing service closer to where it is most needed, HIV rapid tests are also performed in non-traditional settings through community testing.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scale testing and diverse service modality make the call for standardized quality assurance of HIV rapid test evident.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7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are a list of the observed HIV RT Quality issues in the field. Including suboptimal training, not following testing algorithm, not following testing procedures, limited PT enrollment/coverage, poor site management, record keeping, lack of corrective actions and so 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RTCQI emphasizes quality assurance cycle. And it is a continuous process.</a:t>
            </a:r>
          </a:p>
          <a:p>
            <a:r>
              <a:rPr lang="en-US" baseline="0" dirty="0"/>
              <a:t>It requires engagement of all stakeholders of QA through the cycle. Requires all-hands on deck.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5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2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Developed comprehensive training packages for training of QA mentors/officers/Q-Corps, training of competency assessors, training of site auditors.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4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02" y="5952204"/>
            <a:ext cx="250771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20980" y="5264943"/>
            <a:ext cx="9360022" cy="1063009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20980" y="1770342"/>
            <a:ext cx="11750040" cy="192881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" y="4038600"/>
            <a:ext cx="11750040" cy="886897"/>
          </a:xfrm>
        </p:spPr>
        <p:txBody>
          <a:bodyPr anchor="b"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1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6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74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282" y="6476874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67223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7556" y="877986"/>
            <a:ext cx="11676888" cy="5385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7556" y="886885"/>
            <a:ext cx="11676888" cy="662832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7556" y="1549716"/>
            <a:ext cx="11676888" cy="4724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0658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299" y="6486095"/>
            <a:ext cx="1315915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3345" y="1709739"/>
            <a:ext cx="11745311" cy="2483890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Enter Section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345" y="4587766"/>
            <a:ext cx="11745310" cy="1187044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3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36483" y="935152"/>
            <a:ext cx="5715000" cy="5392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19444" y="935152"/>
            <a:ext cx="5715000" cy="5392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2429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6032" y="798089"/>
            <a:ext cx="5727700" cy="731996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256032" y="1530084"/>
            <a:ext cx="5741543" cy="484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186042" y="1530084"/>
            <a:ext cx="5709920" cy="484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8074" y="786384"/>
            <a:ext cx="5705856" cy="731995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0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400428" cy="55138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 quick brown fox jumps over the lazy dog.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51832" y="886968"/>
            <a:ext cx="7150608" cy="5513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2510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5992"/>
            <a:ext cx="12192000" cy="786384"/>
          </a:xfrm>
          <a:solidFill>
            <a:srgbClr val="005DAA"/>
          </a:solidFill>
        </p:spPr>
        <p:txBody>
          <a:bodyPr lIns="274320" rIns="274320" anchor="ctr">
            <a:normAutofit/>
          </a:bodyPr>
          <a:lstStyle>
            <a:lvl1pPr>
              <a:defRPr sz="4400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0937" y="886968"/>
            <a:ext cx="7031503" cy="5501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886968"/>
            <a:ext cx="4398264" cy="5501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photo caption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76871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" y="0"/>
            <a:ext cx="12188952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0344" y="6476873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76871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687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6825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Division of Global HIV &amp; TB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0" r:id="rId3"/>
    <p:sldLayoutId id="2147483651" r:id="rId4"/>
    <p:sldLayoutId id="2147483661" r:id="rId5"/>
    <p:sldLayoutId id="2147483663" r:id="rId6"/>
    <p:sldLayoutId id="2147483656" r:id="rId7"/>
    <p:sldLayoutId id="2147483657" r:id="rId8"/>
    <p:sldLayoutId id="2147483654" r:id="rId9"/>
    <p:sldLayoutId id="2147483655" r:id="rId10"/>
    <p:sldLayoutId id="214748365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kvf5@cdc.gov" TargetMode="External"/><Relationship Id="rId5" Type="http://schemas.openxmlformats.org/officeDocument/2006/relationships/hyperlink" Target="mailto:xit0@cdc.gov" TargetMode="External"/><Relationship Id="rId4" Type="http://schemas.openxmlformats.org/officeDocument/2006/relationships/hyperlink" Target="mailto:yod0@cdc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.gov/results-and-impact-pepfar/#:~:text=As%20of%20September%2030%2C%202023%2C%20the%20U.S.%20President,be%20born%20HIV-free%20to%20mothers%20living%20with%20HIV.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487072" y="5409008"/>
            <a:ext cx="9360022" cy="723563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August 26, 2024</a:t>
            </a:r>
          </a:p>
          <a:p>
            <a:pPr algn="ctr"/>
            <a:r>
              <a:rPr lang="en-US" sz="1800" dirty="0"/>
              <a:t>HIV RTCQI Best Practice Workshop – Western Hemisphere Region, Panama City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Overview: HIV Rapid Test Continuous Quality Improvement (RTCQI)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0980" y="3972898"/>
            <a:ext cx="11750040" cy="12263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HIV Serology Diagnostics and Incidence Team</a:t>
            </a:r>
          </a:p>
          <a:p>
            <a:pPr algn="ctr"/>
            <a:r>
              <a:rPr lang="en-US" dirty="0"/>
              <a:t>International Laboratory Branch, DGHT</a:t>
            </a:r>
          </a:p>
          <a:p>
            <a:pPr algn="ctr"/>
            <a:r>
              <a:rPr lang="en-US" dirty="0"/>
              <a:t>CDC Atlanta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30E36-B4A2-642D-D493-557086F7B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5677498"/>
            <a:ext cx="2080092" cy="9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RTCQI (Initiative) Follows Seven Principals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554BCD4-AA74-599C-9B2D-8339DD3D86D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76370807"/>
              </p:ext>
            </p:extLst>
          </p:nvPr>
        </p:nvGraphicFramePr>
        <p:xfrm>
          <a:off x="1981200" y="1314175"/>
          <a:ext cx="8229600" cy="482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926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Tool –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99B91A-A66C-B296-285C-73900FF92E80}"/>
              </a:ext>
            </a:extLst>
          </p:cNvPr>
          <p:cNvSpPr txBox="1">
            <a:spLocks/>
          </p:cNvSpPr>
          <p:nvPr/>
        </p:nvSpPr>
        <p:spPr>
          <a:xfrm>
            <a:off x="161304" y="1136605"/>
            <a:ext cx="11676888" cy="662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3 activity-based training packages for capacity building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85A938-240F-0229-6873-61C27B8A1EFB}"/>
              </a:ext>
            </a:extLst>
          </p:cNvPr>
          <p:cNvSpPr txBox="1">
            <a:spLocks/>
          </p:cNvSpPr>
          <p:nvPr/>
        </p:nvSpPr>
        <p:spPr>
          <a:xfrm>
            <a:off x="756847" y="1846871"/>
            <a:ext cx="9975322" cy="44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buClr>
                <a:schemeClr val="accent1">
                  <a:lumMod val="50000"/>
                </a:schemeClr>
              </a:buClr>
              <a:defRPr/>
            </a:pPr>
            <a:r>
              <a:rPr lang="en-US" dirty="0"/>
              <a:t>RTCQI overview – training of QA officers/Q-Corps/QA mentors</a:t>
            </a:r>
          </a:p>
          <a:p>
            <a:pPr fontAlgn="ctr">
              <a:buClr>
                <a:schemeClr val="accent1">
                  <a:lumMod val="50000"/>
                </a:schemeClr>
              </a:buClr>
              <a:defRPr/>
            </a:pPr>
            <a:r>
              <a:rPr lang="en-US" dirty="0"/>
              <a:t>SPI-RRT* training – training of auditor for site certification</a:t>
            </a:r>
          </a:p>
          <a:p>
            <a:pPr fontAlgn="ctr">
              <a:buClr>
                <a:schemeClr val="accent1">
                  <a:lumMod val="50000"/>
                </a:schemeClr>
              </a:buClr>
              <a:defRPr/>
            </a:pPr>
            <a:r>
              <a:rPr lang="en-US" dirty="0"/>
              <a:t>Tester certification training – training of competency assessor</a:t>
            </a:r>
          </a:p>
          <a:p>
            <a:pPr fontAlgn="ctr">
              <a:buClr>
                <a:schemeClr val="accent1">
                  <a:lumMod val="50000"/>
                </a:schemeClr>
              </a:buClr>
              <a:defRPr/>
            </a:pPr>
            <a:endParaRPr lang="en-US" dirty="0"/>
          </a:p>
          <a:p>
            <a:pPr fontAlgn="ctr">
              <a:buClr>
                <a:schemeClr val="accent1">
                  <a:lumMod val="50000"/>
                </a:schemeClr>
              </a:buClr>
              <a:defRPr/>
            </a:pPr>
            <a:endParaRPr lang="en-US" dirty="0"/>
          </a:p>
          <a:p>
            <a:pPr marL="0" indent="0" fontAlgn="ctr"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dirty="0"/>
              <a:t>*</a:t>
            </a:r>
            <a:r>
              <a:rPr lang="en-US" sz="2000" dirty="0"/>
              <a:t>SPI-RRT, </a:t>
            </a:r>
            <a:r>
              <a:rPr lang="en-US" sz="2000" u="sng" dirty="0"/>
              <a:t>S</a:t>
            </a:r>
            <a:r>
              <a:rPr lang="en-US" sz="2000" dirty="0"/>
              <a:t>tepwise </a:t>
            </a:r>
            <a:r>
              <a:rPr lang="en-US" sz="2000" u="sng" dirty="0"/>
              <a:t>P</a:t>
            </a:r>
            <a:r>
              <a:rPr lang="en-US" sz="2000" dirty="0"/>
              <a:t>rocess for </a:t>
            </a:r>
            <a:r>
              <a:rPr lang="en-US" sz="2000" u="sng" dirty="0"/>
              <a:t>I</a:t>
            </a:r>
            <a:r>
              <a:rPr lang="en-US" sz="2000" dirty="0"/>
              <a:t>mproving the HIV </a:t>
            </a:r>
            <a:r>
              <a:rPr lang="en-US" sz="2000" u="sng" dirty="0"/>
              <a:t>R</a:t>
            </a:r>
            <a:r>
              <a:rPr lang="en-US" sz="2000" dirty="0"/>
              <a:t>apid and </a:t>
            </a:r>
            <a:r>
              <a:rPr lang="en-US" sz="2000" u="sng" dirty="0"/>
              <a:t>R</a:t>
            </a:r>
            <a:r>
              <a:rPr lang="en-US" sz="2000" dirty="0"/>
              <a:t>ecency </a:t>
            </a:r>
            <a:r>
              <a:rPr lang="en-US" sz="2000" u="sng" dirty="0"/>
              <a:t>T</a:t>
            </a:r>
            <a:r>
              <a:rPr lang="en-US" sz="2000" dirty="0"/>
              <a:t>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5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Innovative Tool –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EAB8D2-743A-103B-8D3E-61ADDEEB8FEC}"/>
              </a:ext>
            </a:extLst>
          </p:cNvPr>
          <p:cNvGrpSpPr/>
          <p:nvPr/>
        </p:nvGrpSpPr>
        <p:grpSpPr>
          <a:xfrm>
            <a:off x="1311442" y="1633295"/>
            <a:ext cx="9689432" cy="4652691"/>
            <a:chOff x="79834" y="440927"/>
            <a:chExt cx="12036623" cy="5655005"/>
          </a:xfrm>
        </p:grpSpPr>
        <p:cxnSp>
          <p:nvCxnSpPr>
            <p:cNvPr id="4" name="Elbow Connector 18">
              <a:extLst>
                <a:ext uri="{FF2B5EF4-FFF2-40B4-BE49-F238E27FC236}">
                  <a16:creationId xmlns:a16="http://schemas.microsoft.com/office/drawing/2014/main" id="{C458688F-10A1-5380-4077-08149BC6F229}"/>
                </a:ext>
              </a:extLst>
            </p:cNvPr>
            <p:cNvCxnSpPr/>
            <p:nvPr/>
          </p:nvCxnSpPr>
          <p:spPr>
            <a:xfrm>
              <a:off x="3081727" y="3173378"/>
              <a:ext cx="1147388" cy="876346"/>
            </a:xfrm>
            <a:prstGeom prst="bentConnector3">
              <a:avLst/>
            </a:prstGeom>
            <a:noFill/>
            <a:ln w="1079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" name="Elbow Connector 20">
              <a:extLst>
                <a:ext uri="{FF2B5EF4-FFF2-40B4-BE49-F238E27FC236}">
                  <a16:creationId xmlns:a16="http://schemas.microsoft.com/office/drawing/2014/main" id="{ADE26C34-62D0-C64F-0A36-E1967EA807CC}"/>
                </a:ext>
              </a:extLst>
            </p:cNvPr>
            <p:cNvCxnSpPr/>
            <p:nvPr/>
          </p:nvCxnSpPr>
          <p:spPr>
            <a:xfrm>
              <a:off x="6305245" y="4544955"/>
              <a:ext cx="980831" cy="701720"/>
            </a:xfrm>
            <a:prstGeom prst="bentConnector3">
              <a:avLst/>
            </a:prstGeom>
            <a:noFill/>
            <a:ln w="1079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791CC8-A6AF-4B5A-0250-60100810A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6623" y="440927"/>
              <a:ext cx="4509286" cy="2393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48ACB2-942F-285A-C69A-529F401BD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84" t="6666" r="7690" b="6666"/>
            <a:stretch/>
          </p:blipFill>
          <p:spPr>
            <a:xfrm>
              <a:off x="3999227" y="2247720"/>
              <a:ext cx="2535906" cy="38482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C5C560-C023-EE37-6070-261A5224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34" y="1250944"/>
              <a:ext cx="3377944" cy="43561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8C1B27-52E5-FEC3-6E5C-EA98DD615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6076" y="3645226"/>
              <a:ext cx="4830381" cy="2287233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4D8BA6-6813-E6CD-A6E5-C83A02F5AF46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9701266" y="2834876"/>
              <a:ext cx="0" cy="776675"/>
            </a:xfrm>
            <a:prstGeom prst="straightConnector1">
              <a:avLst/>
            </a:prstGeom>
            <a:noFill/>
            <a:ln w="1079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5F2AE0-9AA7-FE3E-4124-30D75A91B871}"/>
              </a:ext>
            </a:extLst>
          </p:cNvPr>
          <p:cNvSpPr txBox="1">
            <a:spLocks/>
          </p:cNvSpPr>
          <p:nvPr/>
        </p:nvSpPr>
        <p:spPr>
          <a:xfrm>
            <a:off x="257556" y="886885"/>
            <a:ext cx="11676888" cy="662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SPI-RRT checklist for site monitoring toward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37362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Innovative Tool –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E8A2968D-A7ED-87EB-CCB1-1747F06AA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58" y="1907021"/>
            <a:ext cx="9635386" cy="4069999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ECF8D3-68F9-E92A-26C7-BCCA94DD0840}"/>
              </a:ext>
            </a:extLst>
          </p:cNvPr>
          <p:cNvSpPr txBox="1">
            <a:spLocks/>
          </p:cNvSpPr>
          <p:nvPr/>
        </p:nvSpPr>
        <p:spPr>
          <a:xfrm>
            <a:off x="257556" y="886885"/>
            <a:ext cx="11676888" cy="662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SPI-RRT dashboard for site monitoring 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96915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Tools – 4 &amp; 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7DC6A23E-5236-852C-AAD5-9C00EE55C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641" y="2435675"/>
            <a:ext cx="7901285" cy="39933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35C252-6838-38DC-550E-D73A4D757691}"/>
              </a:ext>
            </a:extLst>
          </p:cNvPr>
          <p:cNvSpPr txBox="1">
            <a:spLocks/>
          </p:cNvSpPr>
          <p:nvPr/>
        </p:nvSpPr>
        <p:spPr>
          <a:xfrm>
            <a:off x="257556" y="1071268"/>
            <a:ext cx="11676888" cy="1079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Dried Tube Specimen (DTS) increased PT coverage and uptake</a:t>
            </a:r>
          </a:p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ePT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tool for data management and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5011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Tools – 6 &amp; 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FB7C1B51-76BE-7B0F-0480-384B8BF10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11" y="1310132"/>
            <a:ext cx="9973719" cy="49462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2091A9-F3BD-7E1D-4759-5A9B30C3E67F}"/>
              </a:ext>
            </a:extLst>
          </p:cNvPr>
          <p:cNvSpPr txBox="1">
            <a:spLocks/>
          </p:cNvSpPr>
          <p:nvPr/>
        </p:nvSpPr>
        <p:spPr>
          <a:xfrm>
            <a:off x="7182854" y="1360026"/>
            <a:ext cx="4499809" cy="14313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Standardized HTS logbook</a:t>
            </a:r>
          </a:p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eTool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for logbook data visualization/use</a:t>
            </a:r>
          </a:p>
        </p:txBody>
      </p:sp>
    </p:spTree>
    <p:extLst>
      <p:ext uri="{BB962C8B-B14F-4D97-AF65-F5344CB8AC3E}">
        <p14:creationId xmlns:p14="http://schemas.microsoft.com/office/powerpoint/2010/main" val="9084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C:\Users\prisha\Documents\PRisha July_December 2016\HLI\ECHO\ECHO oppening\_MG_5617.JPG">
            <a:extLst>
              <a:ext uri="{FF2B5EF4-FFF2-40B4-BE49-F238E27FC236}">
                <a16:creationId xmlns:a16="http://schemas.microsoft.com/office/drawing/2014/main" id="{C8DB7FF1-945B-4F99-ACC5-21440841231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3" b="9090"/>
          <a:stretch/>
        </p:blipFill>
        <p:spPr bwMode="auto">
          <a:xfrm>
            <a:off x="6265905" y="1358161"/>
            <a:ext cx="5454316" cy="488032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04736-F7A0-44DD-AAB0-8E7449A5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040"/>
            <a:ext cx="12192000" cy="786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Implementation of Distance Learning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13611-55C5-427A-B0C3-52FE9281B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476" y="1358161"/>
            <a:ext cx="5609445" cy="488032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ECHO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Provides accessible and cost-efficient clinical mentorship and continuing professional education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Fosters the development of peer networks and communities of practice that increase provider satisfaction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Trains healthcare workers while they remain at their posts, reducing costs related to travel and minimize service disruption</a:t>
            </a:r>
            <a:endParaRPr lang="en-US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DCF9C-4CEC-47C0-9512-DFAC8EC7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  <a:defRPr/>
            </a:pPr>
            <a:fld id="{0CFEC368-1D7A-4F81-ABF6-AE0E36BAF64C}" type="slidenum">
              <a:rPr lang="en-US" sz="1200" b="0">
                <a:solidFill>
                  <a:schemeClr val="bg1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16</a:t>
            </a:fld>
            <a:endParaRPr lang="en-US" sz="1200" b="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667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Big Stride – From Initiative to Program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27B6F5-43C7-7A88-5376-A262C91501C1}"/>
              </a:ext>
            </a:extLst>
          </p:cNvPr>
          <p:cNvSpPr txBox="1">
            <a:spLocks/>
          </p:cNvSpPr>
          <p:nvPr/>
        </p:nvSpPr>
        <p:spPr>
          <a:xfrm>
            <a:off x="257556" y="1071268"/>
            <a:ext cx="11676888" cy="1079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Endorsement by MOH to incorporate RT-CQI in National HTS guidelines in </a:t>
            </a:r>
            <a:r>
              <a:rPr lang="en-US" sz="2800" b="1" dirty="0">
                <a:solidFill>
                  <a:srgbClr val="FF0000"/>
                </a:solidFill>
              </a:rPr>
              <a:t>+10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countries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37FCFA-7110-2FF3-3980-CFB006AE7D60}"/>
              </a:ext>
            </a:extLst>
          </p:cNvPr>
          <p:cNvGrpSpPr/>
          <p:nvPr/>
        </p:nvGrpSpPr>
        <p:grpSpPr>
          <a:xfrm>
            <a:off x="1107213" y="2069383"/>
            <a:ext cx="9977574" cy="3975918"/>
            <a:chOff x="794400" y="1964880"/>
            <a:chExt cx="9977574" cy="39759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E7CC2B-3877-F2C2-DCD8-119DEA6C0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3392" y="1964880"/>
              <a:ext cx="5158582" cy="350094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F3E7CE-3D1E-D711-11C1-B3D8637B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6279" y="3230146"/>
              <a:ext cx="2087982" cy="22356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55324E-FF21-C3CB-6938-BC0B22887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3392" y="3844840"/>
              <a:ext cx="1761627" cy="20959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751B63-4D9E-F487-9BBB-463969E41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3979" y="2037081"/>
              <a:ext cx="1697239" cy="27074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B13642-6D3D-0F0E-F06C-B6AA3995E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4400" y="3167809"/>
              <a:ext cx="1697173" cy="2707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900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" y="1140376"/>
            <a:ext cx="11734800" cy="5209624"/>
          </a:xfrm>
        </p:spPr>
        <p:txBody>
          <a:bodyPr/>
          <a:lstStyle/>
          <a:p>
            <a:r>
              <a:rPr lang="en-US" dirty="0"/>
              <a:t>Continue to advocate for and provide technical support in implementation of RTCQI </a:t>
            </a:r>
          </a:p>
          <a:p>
            <a:r>
              <a:rPr lang="en-US" dirty="0"/>
              <a:t>Support country-led development of national guidelines for the implementation of RTCQI</a:t>
            </a:r>
          </a:p>
          <a:p>
            <a:r>
              <a:rPr lang="en-US" dirty="0"/>
              <a:t>Support in-country capacity building</a:t>
            </a:r>
          </a:p>
          <a:p>
            <a:r>
              <a:rPr lang="en-US" dirty="0"/>
              <a:t>Strengthen the use of data for continuous quality improvement</a:t>
            </a:r>
          </a:p>
          <a:p>
            <a:pPr lvl="1"/>
            <a:r>
              <a:rPr lang="en-US" dirty="0"/>
              <a:t>Refining existing </a:t>
            </a:r>
            <a:r>
              <a:rPr lang="en-US" dirty="0" err="1"/>
              <a:t>eTools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Develop new tools as necessary</a:t>
            </a:r>
          </a:p>
          <a:p>
            <a:r>
              <a:rPr lang="en-US" dirty="0"/>
              <a:t>Apply the concept/principals of RTCQI to other POC testing for impact</a:t>
            </a:r>
          </a:p>
          <a:p>
            <a:r>
              <a:rPr lang="en-US" dirty="0"/>
              <a:t>Think innovatively of practical and simpler ways for continuous </a:t>
            </a:r>
            <a:r>
              <a:rPr lang="en-US"/>
              <a:t>quality improvement.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4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E27DE6-8CBF-318F-436E-5AEACF18A4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7900" y="6477000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7CC19-A4BA-FE27-EACB-C4D8A926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6" y="4348255"/>
            <a:ext cx="2921767" cy="12784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D350199-1098-3200-B8A1-C91EDD17D981}"/>
              </a:ext>
            </a:extLst>
          </p:cNvPr>
          <p:cNvGrpSpPr/>
          <p:nvPr/>
        </p:nvGrpSpPr>
        <p:grpSpPr>
          <a:xfrm>
            <a:off x="1366574" y="538954"/>
            <a:ext cx="9437859" cy="3614672"/>
            <a:chOff x="1014883" y="538954"/>
            <a:chExt cx="9437859" cy="36146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B9DB5F-A48D-35B3-0EBD-2E243A6A269A}"/>
                </a:ext>
              </a:extLst>
            </p:cNvPr>
            <p:cNvSpPr txBox="1"/>
            <p:nvPr/>
          </p:nvSpPr>
          <p:spPr>
            <a:xfrm>
              <a:off x="1014883" y="1801859"/>
              <a:ext cx="2723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Contact us</a:t>
              </a:r>
            </a:p>
          </p:txBody>
        </p:sp>
        <p:sp>
          <p:nvSpPr>
            <p:cNvPr id="7" name="Content Placeholder 13">
              <a:extLst>
                <a:ext uri="{FF2B5EF4-FFF2-40B4-BE49-F238E27FC236}">
                  <a16:creationId xmlns:a16="http://schemas.microsoft.com/office/drawing/2014/main" id="{F1CC4660-E323-ED73-480D-3C152771BF0A}"/>
                </a:ext>
              </a:extLst>
            </p:cNvPr>
            <p:cNvSpPr txBox="1">
              <a:spLocks/>
            </p:cNvSpPr>
            <p:nvPr/>
          </p:nvSpPr>
          <p:spPr>
            <a:xfrm>
              <a:off x="4742822" y="538954"/>
              <a:ext cx="5709920" cy="361467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Contact your country Implementing Subject Matter Expert (ISME) from Serology Team/ILB</a:t>
              </a:r>
            </a:p>
            <a:p>
              <a:endParaRPr lang="en-US" dirty="0"/>
            </a:p>
            <a:p>
              <a:r>
                <a:rPr lang="en-US" dirty="0"/>
                <a:t>Directly contact</a:t>
              </a:r>
            </a:p>
            <a:p>
              <a:pPr lvl="1"/>
              <a:r>
                <a:rPr lang="en-US" dirty="0"/>
                <a:t>Ernest Yufenyuy, </a:t>
              </a:r>
              <a:r>
                <a:rPr lang="en-US" dirty="0">
                  <a:hlinkClick r:id="rId4"/>
                </a:rPr>
                <a:t>yod0@cdc.gov</a:t>
              </a:r>
              <a:endParaRPr lang="en-US" dirty="0"/>
            </a:p>
            <a:p>
              <a:pPr lvl="1"/>
              <a:r>
                <a:rPr lang="en-US" dirty="0"/>
                <a:t>Xiaojuan Tan, </a:t>
              </a:r>
              <a:r>
                <a:rPr lang="en-US" dirty="0">
                  <a:hlinkClick r:id="rId5"/>
                </a:rPr>
                <a:t>xit0@cdc.gov</a:t>
              </a:r>
              <a:endParaRPr lang="en-US" dirty="0"/>
            </a:p>
            <a:p>
              <a:pPr lvl="1"/>
              <a:r>
                <a:rPr lang="en-US" dirty="0"/>
                <a:t>Floris Wray-Gordon, </a:t>
              </a:r>
              <a:r>
                <a:rPr lang="en-US" dirty="0">
                  <a:hlinkClick r:id="rId6"/>
                </a:rPr>
                <a:t>kvf5@cdc.gov</a:t>
              </a:r>
              <a:endParaRPr lang="en-US" dirty="0"/>
            </a:p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4B5A6B-925C-4B79-81D5-327B813E7013}"/>
                </a:ext>
              </a:extLst>
            </p:cNvPr>
            <p:cNvCxnSpPr/>
            <p:nvPr/>
          </p:nvCxnSpPr>
          <p:spPr>
            <a:xfrm>
              <a:off x="3989196" y="939327"/>
              <a:ext cx="0" cy="24945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257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6432" y="1371600"/>
            <a:ext cx="9951850" cy="4892202"/>
          </a:xfrm>
        </p:spPr>
        <p:txBody>
          <a:bodyPr>
            <a:normAutofit/>
          </a:bodyPr>
          <a:lstStyle/>
          <a:p>
            <a:r>
              <a:rPr lang="en-US" sz="3200" dirty="0"/>
              <a:t>Context of RTCQI</a:t>
            </a:r>
          </a:p>
          <a:p>
            <a:r>
              <a:rPr lang="en-US" sz="3200" dirty="0"/>
              <a:t>The concept of RTCQI</a:t>
            </a:r>
          </a:p>
          <a:p>
            <a:r>
              <a:rPr lang="en-US" sz="3200" dirty="0"/>
              <a:t>Tools for RTCQI implementation</a:t>
            </a:r>
          </a:p>
          <a:p>
            <a:r>
              <a:rPr lang="en-US" sz="3200" dirty="0"/>
              <a:t>Where we are &amp; the way forward</a:t>
            </a:r>
          </a:p>
        </p:txBody>
      </p:sp>
    </p:spTree>
    <p:extLst>
      <p:ext uri="{BB962C8B-B14F-4D97-AF65-F5344CB8AC3E}">
        <p14:creationId xmlns:p14="http://schemas.microsoft.com/office/powerpoint/2010/main" val="180501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era of “Test and Start”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HIV misdiagnosis = unnecessary lifelong antiretroviral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1086B-BB1F-025B-509B-FA5A77301C7E}"/>
              </a:ext>
            </a:extLst>
          </p:cNvPr>
          <p:cNvGrpSpPr/>
          <p:nvPr/>
        </p:nvGrpSpPr>
        <p:grpSpPr>
          <a:xfrm>
            <a:off x="648299" y="1769747"/>
            <a:ext cx="4007829" cy="4554407"/>
            <a:chOff x="258892" y="1227451"/>
            <a:chExt cx="4825092" cy="56116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F90A51-BEDE-E4E9-EA8D-17D347A71154}"/>
                </a:ext>
              </a:extLst>
            </p:cNvPr>
            <p:cNvGrpSpPr/>
            <p:nvPr/>
          </p:nvGrpSpPr>
          <p:grpSpPr>
            <a:xfrm>
              <a:off x="471142" y="1227451"/>
              <a:ext cx="4612842" cy="1311521"/>
              <a:chOff x="465999" y="1776355"/>
              <a:chExt cx="6878245" cy="1624890"/>
            </a:xfrm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E6CC6C54-8661-EFA2-7111-B5A1E5CC4E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000" y="1776355"/>
                <a:ext cx="6878244" cy="1624890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4BC263-ACA2-0AFF-01D6-CE77EDD79BEF}"/>
                  </a:ext>
                </a:extLst>
              </p:cNvPr>
              <p:cNvSpPr/>
              <p:nvPr/>
            </p:nvSpPr>
            <p:spPr>
              <a:xfrm>
                <a:off x="465999" y="2138299"/>
                <a:ext cx="3588555" cy="361950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13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77A33A-9011-5C80-78B4-5EE3AB7A5C4E}"/>
                </a:ext>
              </a:extLst>
            </p:cNvPr>
            <p:cNvGrpSpPr/>
            <p:nvPr/>
          </p:nvGrpSpPr>
          <p:grpSpPr>
            <a:xfrm>
              <a:off x="471142" y="2338178"/>
              <a:ext cx="4305434" cy="1225577"/>
              <a:chOff x="415596" y="1052462"/>
              <a:chExt cx="6878244" cy="1925086"/>
            </a:xfrm>
          </p:grpSpPr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55C90380-1BA4-A9B3-8BB4-974F580F92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596" y="1052462"/>
                <a:ext cx="6878244" cy="1925086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E626DE-D308-3D6D-3BF7-FF056D092949}"/>
                  </a:ext>
                </a:extLst>
              </p:cNvPr>
              <p:cNvSpPr/>
              <p:nvPr/>
            </p:nvSpPr>
            <p:spPr>
              <a:xfrm>
                <a:off x="3255930" y="1817724"/>
                <a:ext cx="2129071" cy="361950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13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BCC93D-8103-80E6-F22E-DCF517839C88}"/>
                </a:ext>
              </a:extLst>
            </p:cNvPr>
            <p:cNvGrpSpPr/>
            <p:nvPr/>
          </p:nvGrpSpPr>
          <p:grpSpPr>
            <a:xfrm>
              <a:off x="471141" y="3263423"/>
              <a:ext cx="4035073" cy="1411060"/>
              <a:chOff x="6031666" y="4744526"/>
              <a:chExt cx="6048208" cy="2058804"/>
            </a:xfrm>
          </p:grpSpPr>
          <p:pic>
            <p:nvPicPr>
              <p:cNvPr id="15" name="Picture 4">
                <a:extLst>
                  <a:ext uri="{FF2B5EF4-FFF2-40B4-BE49-F238E27FC236}">
                    <a16:creationId xmlns:a16="http://schemas.microsoft.com/office/drawing/2014/main" id="{EBADE2FF-8B6B-D9C2-C33E-419C8CD94E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1666" y="4744526"/>
                <a:ext cx="6048208" cy="2058804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831EB04-65A7-AF4E-FF55-C746E44BE319}"/>
                  </a:ext>
                </a:extLst>
              </p:cNvPr>
              <p:cNvSpPr/>
              <p:nvPr/>
            </p:nvSpPr>
            <p:spPr>
              <a:xfrm>
                <a:off x="8952997" y="4914493"/>
                <a:ext cx="2129071" cy="361950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13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8C155A1-618C-9E4C-7A82-ED861123FDE6}"/>
                </a:ext>
              </a:extLst>
            </p:cNvPr>
            <p:cNvGrpSpPr/>
            <p:nvPr/>
          </p:nvGrpSpPr>
          <p:grpSpPr>
            <a:xfrm>
              <a:off x="471140" y="3861998"/>
              <a:ext cx="3583277" cy="1421175"/>
              <a:chOff x="531963" y="4399142"/>
              <a:chExt cx="5343758" cy="2428406"/>
            </a:xfrm>
          </p:grpSpPr>
          <p:pic>
            <p:nvPicPr>
              <p:cNvPr id="13" name="Picture 5">
                <a:extLst>
                  <a:ext uri="{FF2B5EF4-FFF2-40B4-BE49-F238E27FC236}">
                    <a16:creationId xmlns:a16="http://schemas.microsoft.com/office/drawing/2014/main" id="{2242422F-7317-198A-40CF-9E4E417A57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963" y="4399142"/>
                <a:ext cx="5343758" cy="2428406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B717AA2-0FDC-B450-EE2F-8092167D121F}"/>
                  </a:ext>
                </a:extLst>
              </p:cNvPr>
              <p:cNvSpPr/>
              <p:nvPr/>
            </p:nvSpPr>
            <p:spPr>
              <a:xfrm>
                <a:off x="632214" y="5287838"/>
                <a:ext cx="3126859" cy="361950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013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23D7C1-CD34-3BA1-7183-4EA0CB184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892" y="4882105"/>
              <a:ext cx="4322439" cy="1956986"/>
            </a:xfrm>
            <a:prstGeom prst="rect">
              <a:avLst/>
            </a:prstGeom>
          </p:spPr>
        </p:pic>
      </p:grpSp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7B233266-06BB-3A1E-C897-A3B3425AD3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516" r="5930" b="6724"/>
          <a:stretch/>
        </p:blipFill>
        <p:spPr>
          <a:xfrm>
            <a:off x="4543887" y="4246675"/>
            <a:ext cx="4304042" cy="2077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Content Placeholder 8">
            <a:extLst>
              <a:ext uri="{FF2B5EF4-FFF2-40B4-BE49-F238E27FC236}">
                <a16:creationId xmlns:a16="http://schemas.microsoft.com/office/drawing/2014/main" id="{D9F623FA-F72C-BC22-3CBF-F0DEB1F263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44" t="5348" r="6937" b="8921"/>
          <a:stretch/>
        </p:blipFill>
        <p:spPr>
          <a:xfrm>
            <a:off x="5242142" y="1657777"/>
            <a:ext cx="3015895" cy="2274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Content Placeholder 8">
            <a:extLst>
              <a:ext uri="{FF2B5EF4-FFF2-40B4-BE49-F238E27FC236}">
                <a16:creationId xmlns:a16="http://schemas.microsoft.com/office/drawing/2014/main" id="{39489CF4-C596-3B3D-8A0A-2B8C5C2B7A9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201" t="12660" r="40143" b="5359"/>
          <a:stretch/>
        </p:blipFill>
        <p:spPr>
          <a:xfrm>
            <a:off x="9215597" y="3994750"/>
            <a:ext cx="1991947" cy="24381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07C07F-2EC2-8038-436A-5E579B81FD5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801" t="17036" r="39389" b="6250"/>
          <a:stretch/>
        </p:blipFill>
        <p:spPr>
          <a:xfrm>
            <a:off x="8950167" y="1625153"/>
            <a:ext cx="2262781" cy="22796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972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Expansion of HIV Rapid Diagnostic Tests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Large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* </a:t>
            </a:r>
            <a:r>
              <a:rPr lang="en-US" dirty="0">
                <a:hlinkClick r:id="rId3"/>
              </a:rPr>
              <a:t>2023 PEPFAR Global Results and Impact (state.gov)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FY 2023, 71+ million individuals received HIV testing through PEPFAR*</a:t>
            </a:r>
          </a:p>
          <a:p>
            <a:r>
              <a:rPr lang="en-US" dirty="0"/>
              <a:t>1% misdiagnosis rate = 710,000 people</a:t>
            </a:r>
          </a:p>
          <a:p>
            <a:endParaRPr lang="en-US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8D5A1FC5-B4D1-B6B6-1A01-0747BB3A1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5"/>
          <a:stretch/>
        </p:blipFill>
        <p:spPr bwMode="auto">
          <a:xfrm>
            <a:off x="6147431" y="3757544"/>
            <a:ext cx="4460358" cy="2583035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t1.gstatic.com/images?q=tbn:ANd9GcSmEDNmIKIOq1IoYtM-A6aw7ZzpT47FixxJ5Qyn_2xx6qbqbexs">
            <a:extLst>
              <a:ext uri="{FF2B5EF4-FFF2-40B4-BE49-F238E27FC236}">
                <a16:creationId xmlns:a16="http://schemas.microsoft.com/office/drawing/2014/main" id="{EAAFABA4-D9BE-045D-4BF8-CAEA42245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63" y="3662423"/>
            <a:ext cx="3663461" cy="274406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3D5CDC-EB6E-8573-083F-0FB6EDE6BD66}"/>
              </a:ext>
            </a:extLst>
          </p:cNvPr>
          <p:cNvSpPr txBox="1">
            <a:spLocks/>
          </p:cNvSpPr>
          <p:nvPr/>
        </p:nvSpPr>
        <p:spPr>
          <a:xfrm>
            <a:off x="257556" y="2863299"/>
            <a:ext cx="11676888" cy="66283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Testing in Non-Traditional Settings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7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Realities of HIV Testing Under Program Conditions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5398" y="1002602"/>
            <a:ext cx="10829125" cy="5058000"/>
          </a:xfrm>
        </p:spPr>
        <p:txBody>
          <a:bodyPr/>
          <a:lstStyle/>
          <a:p>
            <a:r>
              <a:rPr lang="en-US" dirty="0"/>
              <a:t>Poor training and training often done by peers</a:t>
            </a:r>
          </a:p>
          <a:p>
            <a:r>
              <a:rPr lang="en-US" dirty="0"/>
              <a:t>Testing algorithm and procedures not followed</a:t>
            </a:r>
          </a:p>
          <a:p>
            <a:r>
              <a:rPr lang="en-US" dirty="0"/>
              <a:t>Disorganized workspace </a:t>
            </a:r>
          </a:p>
          <a:p>
            <a:r>
              <a:rPr lang="en-US" dirty="0"/>
              <a:t>Run-time not followed, no timers</a:t>
            </a:r>
          </a:p>
          <a:p>
            <a:r>
              <a:rPr lang="en-US" dirty="0"/>
              <a:t>Safety concerns </a:t>
            </a:r>
          </a:p>
          <a:p>
            <a:r>
              <a:rPr lang="en-US" dirty="0"/>
              <a:t>Poor finger-prick procedure</a:t>
            </a:r>
          </a:p>
          <a:p>
            <a:r>
              <a:rPr lang="en-US" dirty="0"/>
              <a:t>PT program inconsistent</a:t>
            </a:r>
          </a:p>
          <a:p>
            <a:r>
              <a:rPr lang="en-US" dirty="0"/>
              <a:t>Little or no supervision </a:t>
            </a:r>
          </a:p>
          <a:p>
            <a:r>
              <a:rPr lang="en-US" dirty="0"/>
              <a:t>No corrective actions/feedback</a:t>
            </a:r>
          </a:p>
        </p:txBody>
      </p:sp>
    </p:spTree>
    <p:extLst>
      <p:ext uri="{BB962C8B-B14F-4D97-AF65-F5344CB8AC3E}">
        <p14:creationId xmlns:p14="http://schemas.microsoft.com/office/powerpoint/2010/main" val="164393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Rapid Testing Continuous Quality Improvement (RT-CQI) Initiative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" b="6643"/>
          <a:stretch/>
        </p:blipFill>
        <p:spPr bwMode="auto">
          <a:xfrm>
            <a:off x="6631911" y="1171720"/>
            <a:ext cx="5141758" cy="486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51379" y="1366296"/>
            <a:ext cx="5452905" cy="44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Launched in 2014 as a proof of concept in 7 focus countries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Cameroon, Ethiopia, Kenya, Malawi, Tanzania, Uganda, and Zambia</a:t>
            </a:r>
          </a:p>
          <a:p>
            <a:pPr marL="228600" marR="0" lvl="0" indent="-2286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Driven by innovation to achieve better uptake, coverage, and impact</a:t>
            </a:r>
          </a:p>
          <a:p>
            <a:pPr marL="228600" marR="0" lvl="0" indent="-2286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Aim at reducing HIV testing errors to ensure the accuracy of HIV test result delivered to clients.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FEC368-1D7A-4F81-ABF6-AE0E36BAF64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8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Components/Pillars of RTCQI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D45A48-E227-3788-7636-8731B098F267}"/>
              </a:ext>
            </a:extLst>
          </p:cNvPr>
          <p:cNvGrpSpPr/>
          <p:nvPr/>
        </p:nvGrpSpPr>
        <p:grpSpPr>
          <a:xfrm>
            <a:off x="556614" y="974906"/>
            <a:ext cx="11375768" cy="5388536"/>
            <a:chOff x="575948" y="974906"/>
            <a:chExt cx="11375768" cy="538853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7479CB2-402F-DCEC-7BB3-B2C499CEB686}"/>
                </a:ext>
              </a:extLst>
            </p:cNvPr>
            <p:cNvSpPr/>
            <p:nvPr/>
          </p:nvSpPr>
          <p:spPr>
            <a:xfrm>
              <a:off x="4363663" y="1148731"/>
              <a:ext cx="7588053" cy="1403550"/>
            </a:xfrm>
            <a:custGeom>
              <a:avLst/>
              <a:gdLst>
                <a:gd name="connsiteX0" fmla="*/ 231769 w 1390589"/>
                <a:gd name="connsiteY0" fmla="*/ 0 h 7588053"/>
                <a:gd name="connsiteX1" fmla="*/ 1158820 w 1390589"/>
                <a:gd name="connsiteY1" fmla="*/ 0 h 7588053"/>
                <a:gd name="connsiteX2" fmla="*/ 1390589 w 1390589"/>
                <a:gd name="connsiteY2" fmla="*/ 231769 h 7588053"/>
                <a:gd name="connsiteX3" fmla="*/ 1390589 w 1390589"/>
                <a:gd name="connsiteY3" fmla="*/ 7588053 h 7588053"/>
                <a:gd name="connsiteX4" fmla="*/ 1390589 w 1390589"/>
                <a:gd name="connsiteY4" fmla="*/ 7588053 h 7588053"/>
                <a:gd name="connsiteX5" fmla="*/ 0 w 1390589"/>
                <a:gd name="connsiteY5" fmla="*/ 7588053 h 7588053"/>
                <a:gd name="connsiteX6" fmla="*/ 0 w 1390589"/>
                <a:gd name="connsiteY6" fmla="*/ 7588053 h 7588053"/>
                <a:gd name="connsiteX7" fmla="*/ 0 w 1390589"/>
                <a:gd name="connsiteY7" fmla="*/ 231769 h 7588053"/>
                <a:gd name="connsiteX8" fmla="*/ 231769 w 1390589"/>
                <a:gd name="connsiteY8" fmla="*/ 0 h 758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589" h="7588053">
                  <a:moveTo>
                    <a:pt x="1390589" y="1264698"/>
                  </a:moveTo>
                  <a:lnTo>
                    <a:pt x="1390589" y="6323355"/>
                  </a:lnTo>
                  <a:cubicBezTo>
                    <a:pt x="1390589" y="7021826"/>
                    <a:pt x="1371573" y="7588053"/>
                    <a:pt x="1348115" y="7588053"/>
                  </a:cubicBezTo>
                  <a:lnTo>
                    <a:pt x="0" y="7588053"/>
                  </a:lnTo>
                  <a:lnTo>
                    <a:pt x="0" y="75880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48115" y="0"/>
                  </a:lnTo>
                  <a:cubicBezTo>
                    <a:pt x="1371573" y="0"/>
                    <a:pt x="1390589" y="566227"/>
                    <a:pt x="1390589" y="1264698"/>
                  </a:cubicBezTo>
                  <a:close/>
                </a:path>
              </a:pathLst>
            </a:custGeom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1707" rIns="315532" bIns="19170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effectLst/>
                  <a:latin typeface="Calibri Light" panose="020F0302020204030204"/>
                  <a:ea typeface="+mn-ea"/>
                  <a:cs typeface="+mn-cs"/>
                </a:rPr>
                <a:t>Provide a framework for quality testing</a:t>
              </a:r>
              <a:endParaRPr lang="en-US" sz="2400" b="0" kern="1200" dirty="0">
                <a:latin typeface="Calibri Light" panose="020F0302020204030204"/>
                <a:ea typeface="+mn-ea"/>
                <a:cs typeface="+mn-cs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latin typeface="Calibri Light" panose="020F0302020204030204"/>
                  <a:ea typeface="+mn-ea"/>
                  <a:cs typeface="+mn-cs"/>
                </a:rPr>
                <a:t>Develop and implement country-specific policy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latin typeface="Calibri Light" panose="020F0302020204030204"/>
                  <a:ea typeface="+mn-ea"/>
                  <a:cs typeface="+mn-cs"/>
                </a:rPr>
                <a:t>Engage stakeholders &amp; advocate for resource allocation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63E24C8-A49A-720C-3C26-9366E50A279D}"/>
                </a:ext>
              </a:extLst>
            </p:cNvPr>
            <p:cNvSpPr/>
            <p:nvPr/>
          </p:nvSpPr>
          <p:spPr>
            <a:xfrm>
              <a:off x="575948" y="974906"/>
              <a:ext cx="3787714" cy="1738237"/>
            </a:xfrm>
            <a:custGeom>
              <a:avLst/>
              <a:gdLst>
                <a:gd name="connsiteX0" fmla="*/ 0 w 3787714"/>
                <a:gd name="connsiteY0" fmla="*/ 289712 h 1738237"/>
                <a:gd name="connsiteX1" fmla="*/ 289712 w 3787714"/>
                <a:gd name="connsiteY1" fmla="*/ 0 h 1738237"/>
                <a:gd name="connsiteX2" fmla="*/ 3498002 w 3787714"/>
                <a:gd name="connsiteY2" fmla="*/ 0 h 1738237"/>
                <a:gd name="connsiteX3" fmla="*/ 3787714 w 3787714"/>
                <a:gd name="connsiteY3" fmla="*/ 289712 h 1738237"/>
                <a:gd name="connsiteX4" fmla="*/ 3787714 w 3787714"/>
                <a:gd name="connsiteY4" fmla="*/ 1448525 h 1738237"/>
                <a:gd name="connsiteX5" fmla="*/ 3498002 w 3787714"/>
                <a:gd name="connsiteY5" fmla="*/ 1738237 h 1738237"/>
                <a:gd name="connsiteX6" fmla="*/ 289712 w 3787714"/>
                <a:gd name="connsiteY6" fmla="*/ 1738237 h 1738237"/>
                <a:gd name="connsiteX7" fmla="*/ 0 w 3787714"/>
                <a:gd name="connsiteY7" fmla="*/ 1448525 h 1738237"/>
                <a:gd name="connsiteX8" fmla="*/ 0 w 3787714"/>
                <a:gd name="connsiteY8" fmla="*/ 289712 h 17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7714" h="1738237">
                  <a:moveTo>
                    <a:pt x="0" y="289712"/>
                  </a:moveTo>
                  <a:cubicBezTo>
                    <a:pt x="0" y="129708"/>
                    <a:pt x="129708" y="0"/>
                    <a:pt x="289712" y="0"/>
                  </a:cubicBezTo>
                  <a:lnTo>
                    <a:pt x="3498002" y="0"/>
                  </a:lnTo>
                  <a:cubicBezTo>
                    <a:pt x="3658006" y="0"/>
                    <a:pt x="3787714" y="129708"/>
                    <a:pt x="3787714" y="289712"/>
                  </a:cubicBezTo>
                  <a:lnTo>
                    <a:pt x="3787714" y="1448525"/>
                  </a:lnTo>
                  <a:cubicBezTo>
                    <a:pt x="3787714" y="1608529"/>
                    <a:pt x="3658006" y="1738237"/>
                    <a:pt x="3498002" y="1738237"/>
                  </a:cubicBezTo>
                  <a:lnTo>
                    <a:pt x="289712" y="1738237"/>
                  </a:lnTo>
                  <a:cubicBezTo>
                    <a:pt x="129708" y="1738237"/>
                    <a:pt x="0" y="1608529"/>
                    <a:pt x="0" y="1448525"/>
                  </a:cubicBezTo>
                  <a:lnTo>
                    <a:pt x="0" y="28971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94" tIns="149624" rIns="214394" bIns="149624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Calibri Light" panose="020F0302020204030204"/>
                  <a:ea typeface="+mn-ea"/>
                  <a:cs typeface="+mn-cs"/>
                </a:rPr>
                <a:t>Policy Engagement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9CE1670-A301-5042-FA7F-F72A0935CCFC}"/>
                </a:ext>
              </a:extLst>
            </p:cNvPr>
            <p:cNvSpPr/>
            <p:nvPr/>
          </p:nvSpPr>
          <p:spPr>
            <a:xfrm>
              <a:off x="4340486" y="2973881"/>
              <a:ext cx="7588053" cy="1316766"/>
            </a:xfrm>
            <a:custGeom>
              <a:avLst/>
              <a:gdLst>
                <a:gd name="connsiteX0" fmla="*/ 231769 w 1390589"/>
                <a:gd name="connsiteY0" fmla="*/ 0 h 7588053"/>
                <a:gd name="connsiteX1" fmla="*/ 1158820 w 1390589"/>
                <a:gd name="connsiteY1" fmla="*/ 0 h 7588053"/>
                <a:gd name="connsiteX2" fmla="*/ 1390589 w 1390589"/>
                <a:gd name="connsiteY2" fmla="*/ 231769 h 7588053"/>
                <a:gd name="connsiteX3" fmla="*/ 1390589 w 1390589"/>
                <a:gd name="connsiteY3" fmla="*/ 7588053 h 7588053"/>
                <a:gd name="connsiteX4" fmla="*/ 1390589 w 1390589"/>
                <a:gd name="connsiteY4" fmla="*/ 7588053 h 7588053"/>
                <a:gd name="connsiteX5" fmla="*/ 0 w 1390589"/>
                <a:gd name="connsiteY5" fmla="*/ 7588053 h 7588053"/>
                <a:gd name="connsiteX6" fmla="*/ 0 w 1390589"/>
                <a:gd name="connsiteY6" fmla="*/ 7588053 h 7588053"/>
                <a:gd name="connsiteX7" fmla="*/ 0 w 1390589"/>
                <a:gd name="connsiteY7" fmla="*/ 231769 h 7588053"/>
                <a:gd name="connsiteX8" fmla="*/ 231769 w 1390589"/>
                <a:gd name="connsiteY8" fmla="*/ 0 h 758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589" h="7588053">
                  <a:moveTo>
                    <a:pt x="1390589" y="1264698"/>
                  </a:moveTo>
                  <a:lnTo>
                    <a:pt x="1390589" y="6323355"/>
                  </a:lnTo>
                  <a:cubicBezTo>
                    <a:pt x="1390589" y="7021826"/>
                    <a:pt x="1371573" y="7588053"/>
                    <a:pt x="1348115" y="7588053"/>
                  </a:cubicBezTo>
                  <a:lnTo>
                    <a:pt x="0" y="7588053"/>
                  </a:lnTo>
                  <a:lnTo>
                    <a:pt x="0" y="75880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48115" y="0"/>
                  </a:lnTo>
                  <a:cubicBezTo>
                    <a:pt x="1371573" y="0"/>
                    <a:pt x="1390589" y="566227"/>
                    <a:pt x="1390589" y="1264698"/>
                  </a:cubicBezTo>
                  <a:close/>
                </a:path>
              </a:pathLst>
            </a:custGeom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1707" rIns="315532" bIns="19170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latin typeface="Calibri Light" panose="020F0302020204030204"/>
                  <a:ea typeface="+mn-ea"/>
                  <a:cs typeface="+mn-cs"/>
                </a:rPr>
                <a:t>Develop a competency-based training program and certify testers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latin typeface="Calibri Light" panose="020F0302020204030204"/>
                  <a:ea typeface="+mn-ea"/>
                  <a:cs typeface="+mn-cs"/>
                </a:rPr>
                <a:t>Monitor quality compliance and certify testing sites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>
                  <a:latin typeface="Calibri Light" panose="020F0302020204030204"/>
                </a:rPr>
                <a:t>Analyze data for gap analysis and corrective actions</a:t>
              </a:r>
              <a:endParaRPr lang="en-US" sz="2400" b="0" kern="1200" dirty="0"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721AC0-7625-CC8A-0FD9-0EE74A7CDEC7}"/>
                </a:ext>
              </a:extLst>
            </p:cNvPr>
            <p:cNvSpPr/>
            <p:nvPr/>
          </p:nvSpPr>
          <p:spPr>
            <a:xfrm>
              <a:off x="575948" y="2800055"/>
              <a:ext cx="3764537" cy="1738237"/>
            </a:xfrm>
            <a:custGeom>
              <a:avLst/>
              <a:gdLst>
                <a:gd name="connsiteX0" fmla="*/ 0 w 3764537"/>
                <a:gd name="connsiteY0" fmla="*/ 289712 h 1738237"/>
                <a:gd name="connsiteX1" fmla="*/ 289712 w 3764537"/>
                <a:gd name="connsiteY1" fmla="*/ 0 h 1738237"/>
                <a:gd name="connsiteX2" fmla="*/ 3474825 w 3764537"/>
                <a:gd name="connsiteY2" fmla="*/ 0 h 1738237"/>
                <a:gd name="connsiteX3" fmla="*/ 3764537 w 3764537"/>
                <a:gd name="connsiteY3" fmla="*/ 289712 h 1738237"/>
                <a:gd name="connsiteX4" fmla="*/ 3764537 w 3764537"/>
                <a:gd name="connsiteY4" fmla="*/ 1448525 h 1738237"/>
                <a:gd name="connsiteX5" fmla="*/ 3474825 w 3764537"/>
                <a:gd name="connsiteY5" fmla="*/ 1738237 h 1738237"/>
                <a:gd name="connsiteX6" fmla="*/ 289712 w 3764537"/>
                <a:gd name="connsiteY6" fmla="*/ 1738237 h 1738237"/>
                <a:gd name="connsiteX7" fmla="*/ 0 w 3764537"/>
                <a:gd name="connsiteY7" fmla="*/ 1448525 h 1738237"/>
                <a:gd name="connsiteX8" fmla="*/ 0 w 3764537"/>
                <a:gd name="connsiteY8" fmla="*/ 289712 h 17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4537" h="1738237">
                  <a:moveTo>
                    <a:pt x="0" y="289712"/>
                  </a:moveTo>
                  <a:cubicBezTo>
                    <a:pt x="0" y="129708"/>
                    <a:pt x="129708" y="0"/>
                    <a:pt x="289712" y="0"/>
                  </a:cubicBezTo>
                  <a:lnTo>
                    <a:pt x="3474825" y="0"/>
                  </a:lnTo>
                  <a:cubicBezTo>
                    <a:pt x="3634829" y="0"/>
                    <a:pt x="3764537" y="129708"/>
                    <a:pt x="3764537" y="289712"/>
                  </a:cubicBezTo>
                  <a:lnTo>
                    <a:pt x="3764537" y="1448525"/>
                  </a:lnTo>
                  <a:cubicBezTo>
                    <a:pt x="3764537" y="1608529"/>
                    <a:pt x="3634829" y="1738237"/>
                    <a:pt x="3474825" y="1738237"/>
                  </a:cubicBezTo>
                  <a:lnTo>
                    <a:pt x="289712" y="1738237"/>
                  </a:lnTo>
                  <a:cubicBezTo>
                    <a:pt x="129708" y="1738237"/>
                    <a:pt x="0" y="1608529"/>
                    <a:pt x="0" y="1448525"/>
                  </a:cubicBezTo>
                  <a:lnTo>
                    <a:pt x="0" y="28971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94" tIns="149624" rIns="214394" bIns="149624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Calibri Light" panose="020F0302020204030204"/>
                  <a:ea typeface="+mn-ea"/>
                  <a:cs typeface="+mn-cs"/>
                </a:rPr>
                <a:t>Establishing a Certification Program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70A8E6-1BBC-A183-1789-127971F49FE0}"/>
                </a:ext>
              </a:extLst>
            </p:cNvPr>
            <p:cNvSpPr/>
            <p:nvPr/>
          </p:nvSpPr>
          <p:spPr>
            <a:xfrm>
              <a:off x="4317351" y="4799028"/>
              <a:ext cx="7588053" cy="1390757"/>
            </a:xfrm>
            <a:custGeom>
              <a:avLst/>
              <a:gdLst>
                <a:gd name="connsiteX0" fmla="*/ 231769 w 1390589"/>
                <a:gd name="connsiteY0" fmla="*/ 0 h 7588053"/>
                <a:gd name="connsiteX1" fmla="*/ 1158820 w 1390589"/>
                <a:gd name="connsiteY1" fmla="*/ 0 h 7588053"/>
                <a:gd name="connsiteX2" fmla="*/ 1390589 w 1390589"/>
                <a:gd name="connsiteY2" fmla="*/ 231769 h 7588053"/>
                <a:gd name="connsiteX3" fmla="*/ 1390589 w 1390589"/>
                <a:gd name="connsiteY3" fmla="*/ 7588053 h 7588053"/>
                <a:gd name="connsiteX4" fmla="*/ 1390589 w 1390589"/>
                <a:gd name="connsiteY4" fmla="*/ 7588053 h 7588053"/>
                <a:gd name="connsiteX5" fmla="*/ 0 w 1390589"/>
                <a:gd name="connsiteY5" fmla="*/ 7588053 h 7588053"/>
                <a:gd name="connsiteX6" fmla="*/ 0 w 1390589"/>
                <a:gd name="connsiteY6" fmla="*/ 7588053 h 7588053"/>
                <a:gd name="connsiteX7" fmla="*/ 0 w 1390589"/>
                <a:gd name="connsiteY7" fmla="*/ 231769 h 7588053"/>
                <a:gd name="connsiteX8" fmla="*/ 231769 w 1390589"/>
                <a:gd name="connsiteY8" fmla="*/ 0 h 758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589" h="7588053">
                  <a:moveTo>
                    <a:pt x="1390589" y="1264698"/>
                  </a:moveTo>
                  <a:lnTo>
                    <a:pt x="1390589" y="6323355"/>
                  </a:lnTo>
                  <a:cubicBezTo>
                    <a:pt x="1390589" y="7021826"/>
                    <a:pt x="1371573" y="7588053"/>
                    <a:pt x="1348115" y="7588053"/>
                  </a:cubicBezTo>
                  <a:lnTo>
                    <a:pt x="0" y="7588053"/>
                  </a:lnTo>
                  <a:lnTo>
                    <a:pt x="0" y="75880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48115" y="0"/>
                  </a:lnTo>
                  <a:cubicBezTo>
                    <a:pt x="1371573" y="0"/>
                    <a:pt x="1390589" y="566227"/>
                    <a:pt x="1390589" y="1264698"/>
                  </a:cubicBezTo>
                  <a:close/>
                </a:path>
              </a:pathLst>
            </a:custGeom>
          </p:spPr>
          <p:style>
            <a:ln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1708" rIns="315532" bIns="191708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latin typeface="Calibri Light" panose="020F0302020204030204"/>
                  <a:ea typeface="+mn-ea"/>
                  <a:cs typeface="+mn-cs"/>
                </a:rPr>
                <a:t>Increase coverage and participation in PT program (DTS)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0" kern="1200" dirty="0">
                  <a:latin typeface="Calibri Light" panose="020F0302020204030204"/>
                  <a:ea typeface="+mn-ea"/>
                  <a:cs typeface="+mn-cs"/>
                </a:rPr>
                <a:t>Analyze data for corrective actions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33D2A4-26A2-F92D-E2FB-540178C8ADAA}"/>
                </a:ext>
              </a:extLst>
            </p:cNvPr>
            <p:cNvSpPr/>
            <p:nvPr/>
          </p:nvSpPr>
          <p:spPr>
            <a:xfrm>
              <a:off x="575948" y="4625205"/>
              <a:ext cx="3741403" cy="1738237"/>
            </a:xfrm>
            <a:custGeom>
              <a:avLst/>
              <a:gdLst>
                <a:gd name="connsiteX0" fmla="*/ 0 w 3741403"/>
                <a:gd name="connsiteY0" fmla="*/ 289712 h 1738237"/>
                <a:gd name="connsiteX1" fmla="*/ 289712 w 3741403"/>
                <a:gd name="connsiteY1" fmla="*/ 0 h 1738237"/>
                <a:gd name="connsiteX2" fmla="*/ 3451691 w 3741403"/>
                <a:gd name="connsiteY2" fmla="*/ 0 h 1738237"/>
                <a:gd name="connsiteX3" fmla="*/ 3741403 w 3741403"/>
                <a:gd name="connsiteY3" fmla="*/ 289712 h 1738237"/>
                <a:gd name="connsiteX4" fmla="*/ 3741403 w 3741403"/>
                <a:gd name="connsiteY4" fmla="*/ 1448525 h 1738237"/>
                <a:gd name="connsiteX5" fmla="*/ 3451691 w 3741403"/>
                <a:gd name="connsiteY5" fmla="*/ 1738237 h 1738237"/>
                <a:gd name="connsiteX6" fmla="*/ 289712 w 3741403"/>
                <a:gd name="connsiteY6" fmla="*/ 1738237 h 1738237"/>
                <a:gd name="connsiteX7" fmla="*/ 0 w 3741403"/>
                <a:gd name="connsiteY7" fmla="*/ 1448525 h 1738237"/>
                <a:gd name="connsiteX8" fmla="*/ 0 w 3741403"/>
                <a:gd name="connsiteY8" fmla="*/ 289712 h 17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1403" h="1738237">
                  <a:moveTo>
                    <a:pt x="0" y="289712"/>
                  </a:moveTo>
                  <a:cubicBezTo>
                    <a:pt x="0" y="129708"/>
                    <a:pt x="129708" y="0"/>
                    <a:pt x="289712" y="0"/>
                  </a:cubicBezTo>
                  <a:lnTo>
                    <a:pt x="3451691" y="0"/>
                  </a:lnTo>
                  <a:cubicBezTo>
                    <a:pt x="3611695" y="0"/>
                    <a:pt x="3741403" y="129708"/>
                    <a:pt x="3741403" y="289712"/>
                  </a:cubicBezTo>
                  <a:lnTo>
                    <a:pt x="3741403" y="1448525"/>
                  </a:lnTo>
                  <a:cubicBezTo>
                    <a:pt x="3741403" y="1608529"/>
                    <a:pt x="3611695" y="1738237"/>
                    <a:pt x="3451691" y="1738237"/>
                  </a:cubicBezTo>
                  <a:lnTo>
                    <a:pt x="289712" y="1738237"/>
                  </a:lnTo>
                  <a:cubicBezTo>
                    <a:pt x="129708" y="1738237"/>
                    <a:pt x="0" y="1608529"/>
                    <a:pt x="0" y="1448525"/>
                  </a:cubicBezTo>
                  <a:lnTo>
                    <a:pt x="0" y="28971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394" tIns="149624" rIns="214394" bIns="149624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Calibri Light" panose="020F0302020204030204"/>
                  <a:ea typeface="+mn-ea"/>
                  <a:cs typeface="+mn-cs"/>
                </a:rPr>
                <a:t>Increasing Proficiency 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489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Components/Pillars of RTCQI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577C679A-04D3-6FFE-1E0F-D00867845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209494"/>
              </p:ext>
            </p:extLst>
          </p:nvPr>
        </p:nvGraphicFramePr>
        <p:xfrm>
          <a:off x="235182" y="1432384"/>
          <a:ext cx="11856334" cy="361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0398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RTCQI Emphasize Quality Assurance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5CA0BFE5-46CE-DDB5-614A-F810BDB737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383418" y="1374140"/>
            <a:ext cx="6535035" cy="473790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137519-DF84-A15E-2909-50848A44529C}"/>
              </a:ext>
            </a:extLst>
          </p:cNvPr>
          <p:cNvSpPr/>
          <p:nvPr/>
        </p:nvSpPr>
        <p:spPr>
          <a:xfrm>
            <a:off x="7796455" y="982346"/>
            <a:ext cx="3986471" cy="10559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MOH leadership &amp;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Resource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specific plan and objectives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5F316C-3B42-6D9E-BD5F-1E0D32B1A6CD}"/>
              </a:ext>
            </a:extLst>
          </p:cNvPr>
          <p:cNvSpPr/>
          <p:nvPr/>
        </p:nvSpPr>
        <p:spPr>
          <a:xfrm>
            <a:off x="7636048" y="5378118"/>
            <a:ext cx="3818022" cy="12096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QA mentors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Competency assessors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Site auditors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Site manager &amp; Tester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AEE124-8DA2-B426-7A3A-3775C5A194A8}"/>
              </a:ext>
            </a:extLst>
          </p:cNvPr>
          <p:cNvSpPr/>
          <p:nvPr/>
        </p:nvSpPr>
        <p:spPr>
          <a:xfrm>
            <a:off x="605595" y="3022024"/>
            <a:ext cx="3818022" cy="12096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QA mentors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Competency assessors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Site auditors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Site manager &amp; Tester</a:t>
            </a:r>
          </a:p>
        </p:txBody>
      </p:sp>
    </p:spTree>
    <p:extLst>
      <p:ext uri="{BB962C8B-B14F-4D97-AF65-F5344CB8AC3E}">
        <p14:creationId xmlns:p14="http://schemas.microsoft.com/office/powerpoint/2010/main" val="2678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GHT">
      <a:dk1>
        <a:sysClr val="windowText" lastClr="000000"/>
      </a:dk1>
      <a:lt1>
        <a:sysClr val="window" lastClr="FFFFFF"/>
      </a:lt1>
      <a:dk2>
        <a:srgbClr val="4B94DD"/>
      </a:dk2>
      <a:lt2>
        <a:srgbClr val="D5E6F7"/>
      </a:lt2>
      <a:accent1>
        <a:srgbClr val="005EAA"/>
      </a:accent1>
      <a:accent2>
        <a:srgbClr val="4B94DD"/>
      </a:accent2>
      <a:accent3>
        <a:srgbClr val="B81020"/>
      </a:accent3>
      <a:accent4>
        <a:srgbClr val="FF6D82"/>
      </a:accent4>
      <a:accent5>
        <a:srgbClr val="7F7F7F"/>
      </a:accent5>
      <a:accent6>
        <a:srgbClr val="3E3E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GHT Template" id="{30B8A0E2-5353-4A39-84B5-738ECC659A2F}" vid="{FAA34A13-3E46-4907-AE0A-B689FCB5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DGHT Template</Template>
  <TotalTime>4213</TotalTime>
  <Words>1161</Words>
  <Application>Microsoft Office PowerPoint</Application>
  <PresentationFormat>Widescreen</PresentationFormat>
  <Paragraphs>157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Office Theme</vt:lpstr>
      <vt:lpstr>Overview: HIV Rapid Test Continuous Quality Improvement (RTCQI)</vt:lpstr>
      <vt:lpstr>Outline</vt:lpstr>
      <vt:lpstr>In the era of “Test and Start”</vt:lpstr>
      <vt:lpstr>Rapid Expansion of HIV Rapid Diagnostic Tests </vt:lpstr>
      <vt:lpstr>Realities of HIV Testing Under Program Conditions </vt:lpstr>
      <vt:lpstr>Rapid Testing Continuous Quality Improvement (RT-CQI) Initiative </vt:lpstr>
      <vt:lpstr>Five Components/Pillars of RTCQI </vt:lpstr>
      <vt:lpstr>Five Components/Pillars of RTCQI</vt:lpstr>
      <vt:lpstr>RTCQI Emphasize Quality Assurance Cycle</vt:lpstr>
      <vt:lpstr>RTCQI (Initiative) Follows Seven Principals</vt:lpstr>
      <vt:lpstr>Innovative Tool – 1</vt:lpstr>
      <vt:lpstr>Innovative Tool – 2</vt:lpstr>
      <vt:lpstr>Innovative Tool – 3</vt:lpstr>
      <vt:lpstr>Innovative Tools – 4 &amp; 5</vt:lpstr>
      <vt:lpstr>Innovative Tools – 6 &amp; 7</vt:lpstr>
      <vt:lpstr>Implementation of Distance Learning Program </vt:lpstr>
      <vt:lpstr>A Big Stride – From Initiative to Program </vt:lpstr>
      <vt:lpstr>Prospects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Tan, Xiaojuan (CDC/GHC/DGHT) (CTR)</dc:creator>
  <cp:keywords>DGHT template</cp:keywords>
  <cp:lastModifiedBy>Tan, Xiaojuan (CDC/GHC/DGHT) (CTR)</cp:lastModifiedBy>
  <cp:revision>8</cp:revision>
  <dcterms:created xsi:type="dcterms:W3CDTF">2024-05-28T20:39:31Z</dcterms:created>
  <dcterms:modified xsi:type="dcterms:W3CDTF">2024-08-26T13:26:19Z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2023-05-26T16:45:11Z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43292082-a360-4a7f-a989-330bade3e46f</vt:lpwstr>
  </property>
  <property fmtid="{D5CDD505-2E9C-101B-9397-08002B2CF9AE}" pid="8" name="MSIP_Label_7b94a7b8-f06c-4dfe-bdcc-9b548fd58c31_ContentBits">
    <vt:lpwstr>0</vt:lpwstr>
  </property>
</Properties>
</file>